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266" r:id="rId3"/>
    <p:sldId id="267" r:id="rId4"/>
    <p:sldId id="268" r:id="rId5"/>
    <p:sldId id="269" r:id="rId6"/>
    <p:sldId id="270" r:id="rId7"/>
    <p:sldId id="271" r:id="rId8"/>
    <p:sldId id="272" r:id="rId9"/>
    <p:sldId id="273" r:id="rId10"/>
    <p:sldId id="274" r:id="rId11"/>
    <p:sldId id="4862" r:id="rId12"/>
    <p:sldId id="258" r:id="rId13"/>
    <p:sldId id="4887" r:id="rId14"/>
    <p:sldId id="260" r:id="rId15"/>
    <p:sldId id="261" r:id="rId16"/>
    <p:sldId id="262" r:id="rId17"/>
    <p:sldId id="275" r:id="rId18"/>
    <p:sldId id="4863" r:id="rId19"/>
    <p:sldId id="295" r:id="rId20"/>
    <p:sldId id="282" r:id="rId21"/>
    <p:sldId id="298" r:id="rId22"/>
    <p:sldId id="297" r:id="rId23"/>
    <p:sldId id="4906" r:id="rId24"/>
    <p:sldId id="300" r:id="rId25"/>
    <p:sldId id="301" r:id="rId26"/>
    <p:sldId id="302" r:id="rId27"/>
    <p:sldId id="4886" r:id="rId28"/>
    <p:sldId id="4907" r:id="rId29"/>
    <p:sldId id="256" r:id="rId30"/>
    <p:sldId id="4908" r:id="rId31"/>
    <p:sldId id="259" r:id="rId32"/>
    <p:sldId id="264" r:id="rId33"/>
    <p:sldId id="4909" r:id="rId34"/>
    <p:sldId id="4910" r:id="rId35"/>
    <p:sldId id="4911" r:id="rId36"/>
    <p:sldId id="263" r:id="rId37"/>
    <p:sldId id="265" r:id="rId38"/>
    <p:sldId id="4791" r:id="rId39"/>
    <p:sldId id="280" r:id="rId40"/>
    <p:sldId id="281" r:id="rId41"/>
    <p:sldId id="4888" r:id="rId42"/>
    <p:sldId id="4912" r:id="rId43"/>
    <p:sldId id="4913" r:id="rId44"/>
    <p:sldId id="4914" r:id="rId45"/>
    <p:sldId id="4915" r:id="rId46"/>
    <p:sldId id="4916" r:id="rId47"/>
    <p:sldId id="4917" r:id="rId48"/>
    <p:sldId id="4792" r:id="rId49"/>
    <p:sldId id="4790" r:id="rId50"/>
    <p:sldId id="311" r:id="rId51"/>
    <p:sldId id="4731" r:id="rId52"/>
    <p:sldId id="283" r:id="rId53"/>
    <p:sldId id="284" r:id="rId54"/>
    <p:sldId id="4844" r:id="rId55"/>
    <p:sldId id="308" r:id="rId56"/>
    <p:sldId id="4890" r:id="rId57"/>
    <p:sldId id="4891" r:id="rId58"/>
    <p:sldId id="4892" r:id="rId59"/>
    <p:sldId id="4893" r:id="rId60"/>
    <p:sldId id="4894" r:id="rId61"/>
    <p:sldId id="4895" r:id="rId62"/>
    <p:sldId id="4861" r:id="rId63"/>
    <p:sldId id="4860" r:id="rId64"/>
    <p:sldId id="4741" r:id="rId65"/>
    <p:sldId id="4847" r:id="rId66"/>
    <p:sldId id="4848" r:id="rId67"/>
    <p:sldId id="4849" r:id="rId68"/>
    <p:sldId id="4745" r:id="rId69"/>
    <p:sldId id="4850" r:id="rId70"/>
    <p:sldId id="4851" r:id="rId71"/>
    <p:sldId id="4918" r:id="rId72"/>
    <p:sldId id="4919" r:id="rId73"/>
    <p:sldId id="4567" r:id="rId74"/>
    <p:sldId id="4570" r:id="rId75"/>
    <p:sldId id="4571" r:id="rId76"/>
    <p:sldId id="4572" r:id="rId77"/>
    <p:sldId id="4578" r:id="rId78"/>
    <p:sldId id="4577" r:id="rId79"/>
    <p:sldId id="4573" r:id="rId8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5" autoAdjust="0"/>
    <p:restoredTop sz="95455" autoAdjust="0"/>
  </p:normalViewPr>
  <p:slideViewPr>
    <p:cSldViewPr snapToGrid="0">
      <p:cViewPr>
        <p:scale>
          <a:sx n="69" d="100"/>
          <a:sy n="69" d="100"/>
        </p:scale>
        <p:origin x="677"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BIOLOGIA%20MOLECULAR\14.%20BASES%20GENERALES\2024\Dengue\1.%20Resultados%20Identificaci&#243;n%20Serotipos%20Dengue_2023_2024%20a%20la%20SE18.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AOLA%202024\E.A%202024\BASE%20ENCUESTA%20AEDICA2024\BASE%20EA_CARRETERA_PROVINCIAS_2024_GENERAL.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BIOLOGIA%20MOLECULAR\14.%20BASES%20GENERALES\2024\Dengue\1.%20Resultados%20Identificaci&#243;n%20Serotipos%20Dengue_2023_2024%20a%20la%20SE1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BIOLOGIA%20MOLECULAR\14.%20BASES%20GENERALES\2024\Dengue\1.%20Resultados%20Identificaci&#243;n%20Serotipos%20Dengue_2023_2024%20a%20la%20SE18.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AOLA%202024\E.A%202024\BASE%20ENCUESTA%20AEDICA2024\BASE-E-A%202024-GENERA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SE!$D$1</c:f>
              <c:strCache>
                <c:ptCount val="1"/>
                <c:pt idx="0">
                  <c:v>Serotipo 1</c:v>
                </c:pt>
              </c:strCache>
            </c:strRef>
          </c:tx>
          <c:spPr>
            <a:solidFill>
              <a:schemeClr val="accent1"/>
            </a:solidFill>
            <a:ln>
              <a:noFill/>
            </a:ln>
            <a:effectLst/>
            <a:sp3d/>
          </c:spPr>
          <c:cat>
            <c:multiLvlStrRef>
              <c:f>SE!$A$2:$B$71</c:f>
              <c:multiLvlStrCache>
                <c:ptCount val="36"/>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SE01</c:v>
                  </c:pt>
                  <c:pt idx="19">
                    <c:v>SE02</c:v>
                  </c:pt>
                  <c:pt idx="20">
                    <c:v>SE03</c:v>
                  </c:pt>
                  <c:pt idx="21">
                    <c:v>SE04</c:v>
                  </c:pt>
                  <c:pt idx="22">
                    <c:v>SE05</c:v>
                  </c:pt>
                  <c:pt idx="23">
                    <c:v>SE06</c:v>
                  </c:pt>
                  <c:pt idx="24">
                    <c:v>SE07</c:v>
                  </c:pt>
                  <c:pt idx="25">
                    <c:v>SE08</c:v>
                  </c:pt>
                  <c:pt idx="26">
                    <c:v>SE09</c:v>
                  </c:pt>
                  <c:pt idx="27">
                    <c:v>SE10</c:v>
                  </c:pt>
                  <c:pt idx="28">
                    <c:v>SE11</c:v>
                  </c:pt>
                  <c:pt idx="29">
                    <c:v>SE12</c:v>
                  </c:pt>
                  <c:pt idx="30">
                    <c:v>SE13</c:v>
                  </c:pt>
                  <c:pt idx="31">
                    <c:v>SE14</c:v>
                  </c:pt>
                  <c:pt idx="32">
                    <c:v>SE15</c:v>
                  </c:pt>
                  <c:pt idx="33">
                    <c:v>SE16</c:v>
                  </c:pt>
                  <c:pt idx="34">
                    <c:v>SE17</c:v>
                  </c:pt>
                  <c:pt idx="35">
                    <c:v>SE18</c:v>
                  </c:pt>
                </c:lvl>
                <c:lvl>
                  <c:pt idx="0">
                    <c:v>2023</c:v>
                  </c:pt>
                  <c:pt idx="18">
                    <c:v>2024</c:v>
                  </c:pt>
                </c:lvl>
              </c:multiLvlStrCache>
              <c:extLst/>
            </c:multiLvlStrRef>
          </c:cat>
          <c:val>
            <c:numRef>
              <c:f>SE!$D$2:$D$71</c:f>
              <c:numCache>
                <c:formatCode>General</c:formatCode>
                <c:ptCount val="36"/>
                <c:pt idx="0">
                  <c:v>2</c:v>
                </c:pt>
                <c:pt idx="1">
                  <c:v>3</c:v>
                </c:pt>
                <c:pt idx="2">
                  <c:v>3</c:v>
                </c:pt>
                <c:pt idx="3">
                  <c:v>1</c:v>
                </c:pt>
                <c:pt idx="4">
                  <c:v>1</c:v>
                </c:pt>
                <c:pt idx="5">
                  <c:v>1</c:v>
                </c:pt>
                <c:pt idx="6">
                  <c:v>5</c:v>
                </c:pt>
                <c:pt idx="7">
                  <c:v>10</c:v>
                </c:pt>
                <c:pt idx="8">
                  <c:v>4</c:v>
                </c:pt>
                <c:pt idx="9">
                  <c:v>7</c:v>
                </c:pt>
                <c:pt idx="10">
                  <c:v>5</c:v>
                </c:pt>
                <c:pt idx="11">
                  <c:v>2</c:v>
                </c:pt>
                <c:pt idx="12">
                  <c:v>3</c:v>
                </c:pt>
                <c:pt idx="13">
                  <c:v>1</c:v>
                </c:pt>
                <c:pt idx="14">
                  <c:v>1</c:v>
                </c:pt>
                <c:pt idx="15">
                  <c:v>0</c:v>
                </c:pt>
                <c:pt idx="16">
                  <c:v>2</c:v>
                </c:pt>
                <c:pt idx="17">
                  <c:v>0</c:v>
                </c:pt>
                <c:pt idx="18">
                  <c:v>4</c:v>
                </c:pt>
                <c:pt idx="19">
                  <c:v>6</c:v>
                </c:pt>
                <c:pt idx="20">
                  <c:v>10</c:v>
                </c:pt>
                <c:pt idx="21">
                  <c:v>15</c:v>
                </c:pt>
                <c:pt idx="22">
                  <c:v>14</c:v>
                </c:pt>
                <c:pt idx="23">
                  <c:v>9</c:v>
                </c:pt>
                <c:pt idx="24">
                  <c:v>13</c:v>
                </c:pt>
                <c:pt idx="25">
                  <c:v>16</c:v>
                </c:pt>
                <c:pt idx="26">
                  <c:v>9</c:v>
                </c:pt>
                <c:pt idx="27">
                  <c:v>19</c:v>
                </c:pt>
                <c:pt idx="28">
                  <c:v>32</c:v>
                </c:pt>
                <c:pt idx="29">
                  <c:v>19</c:v>
                </c:pt>
                <c:pt idx="30">
                  <c:v>6</c:v>
                </c:pt>
                <c:pt idx="31">
                  <c:v>19</c:v>
                </c:pt>
                <c:pt idx="32">
                  <c:v>16</c:v>
                </c:pt>
                <c:pt idx="33">
                  <c:v>6</c:v>
                </c:pt>
                <c:pt idx="34">
                  <c:v>13</c:v>
                </c:pt>
                <c:pt idx="35">
                  <c:v>2</c:v>
                </c:pt>
              </c:numCache>
              <c:extLst/>
            </c:numRef>
          </c:val>
          <c:smooth val="0"/>
          <c:extLst>
            <c:ext xmlns:c16="http://schemas.microsoft.com/office/drawing/2014/chart" uri="{C3380CC4-5D6E-409C-BE32-E72D297353CC}">
              <c16:uniqueId val="{00000000-D098-4B1F-A800-EDE66218F8D9}"/>
            </c:ext>
          </c:extLst>
        </c:ser>
        <c:ser>
          <c:idx val="1"/>
          <c:order val="1"/>
          <c:tx>
            <c:strRef>
              <c:f>SE!$E$1</c:f>
              <c:strCache>
                <c:ptCount val="1"/>
                <c:pt idx="0">
                  <c:v>Serotipo 2</c:v>
                </c:pt>
              </c:strCache>
            </c:strRef>
          </c:tx>
          <c:spPr>
            <a:solidFill>
              <a:schemeClr val="accent2"/>
            </a:solidFill>
            <a:ln>
              <a:solidFill>
                <a:srgbClr val="FF0000"/>
              </a:solidFill>
            </a:ln>
            <a:effectLst/>
            <a:sp3d>
              <a:contourClr>
                <a:srgbClr val="FF0000"/>
              </a:contourClr>
            </a:sp3d>
          </c:spPr>
          <c:cat>
            <c:multiLvlStrRef>
              <c:f>SE!$A$2:$B$71</c:f>
              <c:multiLvlStrCache>
                <c:ptCount val="36"/>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SE01</c:v>
                  </c:pt>
                  <c:pt idx="19">
                    <c:v>SE02</c:v>
                  </c:pt>
                  <c:pt idx="20">
                    <c:v>SE03</c:v>
                  </c:pt>
                  <c:pt idx="21">
                    <c:v>SE04</c:v>
                  </c:pt>
                  <c:pt idx="22">
                    <c:v>SE05</c:v>
                  </c:pt>
                  <c:pt idx="23">
                    <c:v>SE06</c:v>
                  </c:pt>
                  <c:pt idx="24">
                    <c:v>SE07</c:v>
                  </c:pt>
                  <c:pt idx="25">
                    <c:v>SE08</c:v>
                  </c:pt>
                  <c:pt idx="26">
                    <c:v>SE09</c:v>
                  </c:pt>
                  <c:pt idx="27">
                    <c:v>SE10</c:v>
                  </c:pt>
                  <c:pt idx="28">
                    <c:v>SE11</c:v>
                  </c:pt>
                  <c:pt idx="29">
                    <c:v>SE12</c:v>
                  </c:pt>
                  <c:pt idx="30">
                    <c:v>SE13</c:v>
                  </c:pt>
                  <c:pt idx="31">
                    <c:v>SE14</c:v>
                  </c:pt>
                  <c:pt idx="32">
                    <c:v>SE15</c:v>
                  </c:pt>
                  <c:pt idx="33">
                    <c:v>SE16</c:v>
                  </c:pt>
                  <c:pt idx="34">
                    <c:v>SE17</c:v>
                  </c:pt>
                  <c:pt idx="35">
                    <c:v>SE18</c:v>
                  </c:pt>
                </c:lvl>
                <c:lvl>
                  <c:pt idx="0">
                    <c:v>2023</c:v>
                  </c:pt>
                  <c:pt idx="18">
                    <c:v>2024</c:v>
                  </c:pt>
                </c:lvl>
              </c:multiLvlStrCache>
              <c:extLst/>
            </c:multiLvlStrRef>
          </c:cat>
          <c:val>
            <c:numRef>
              <c:f>SE!$E$2:$E$71</c:f>
              <c:numCache>
                <c:formatCode>General</c:formatCode>
                <c:ptCount val="36"/>
                <c:pt idx="0">
                  <c:v>7</c:v>
                </c:pt>
                <c:pt idx="1">
                  <c:v>7</c:v>
                </c:pt>
                <c:pt idx="2">
                  <c:v>21</c:v>
                </c:pt>
                <c:pt idx="3">
                  <c:v>10</c:v>
                </c:pt>
                <c:pt idx="4">
                  <c:v>8</c:v>
                </c:pt>
                <c:pt idx="5">
                  <c:v>0</c:v>
                </c:pt>
                <c:pt idx="6">
                  <c:v>15</c:v>
                </c:pt>
                <c:pt idx="7">
                  <c:v>21</c:v>
                </c:pt>
                <c:pt idx="8">
                  <c:v>11</c:v>
                </c:pt>
                <c:pt idx="9">
                  <c:v>15</c:v>
                </c:pt>
                <c:pt idx="10">
                  <c:v>14</c:v>
                </c:pt>
                <c:pt idx="11">
                  <c:v>0</c:v>
                </c:pt>
                <c:pt idx="12">
                  <c:v>0</c:v>
                </c:pt>
                <c:pt idx="13">
                  <c:v>0</c:v>
                </c:pt>
                <c:pt idx="14">
                  <c:v>0</c:v>
                </c:pt>
                <c:pt idx="15">
                  <c:v>1</c:v>
                </c:pt>
                <c:pt idx="16">
                  <c:v>4</c:v>
                </c:pt>
                <c:pt idx="17">
                  <c:v>5</c:v>
                </c:pt>
                <c:pt idx="18">
                  <c:v>1</c:v>
                </c:pt>
                <c:pt idx="19">
                  <c:v>6</c:v>
                </c:pt>
                <c:pt idx="20">
                  <c:v>8</c:v>
                </c:pt>
                <c:pt idx="21">
                  <c:v>21</c:v>
                </c:pt>
                <c:pt idx="22">
                  <c:v>4</c:v>
                </c:pt>
                <c:pt idx="23">
                  <c:v>6</c:v>
                </c:pt>
                <c:pt idx="24">
                  <c:v>5</c:v>
                </c:pt>
                <c:pt idx="25">
                  <c:v>7</c:v>
                </c:pt>
                <c:pt idx="26">
                  <c:v>4</c:v>
                </c:pt>
                <c:pt idx="27">
                  <c:v>6</c:v>
                </c:pt>
                <c:pt idx="28">
                  <c:v>8</c:v>
                </c:pt>
                <c:pt idx="29">
                  <c:v>5</c:v>
                </c:pt>
                <c:pt idx="30">
                  <c:v>5</c:v>
                </c:pt>
                <c:pt idx="31">
                  <c:v>8</c:v>
                </c:pt>
                <c:pt idx="32">
                  <c:v>7</c:v>
                </c:pt>
                <c:pt idx="33">
                  <c:v>5</c:v>
                </c:pt>
                <c:pt idx="34">
                  <c:v>0</c:v>
                </c:pt>
                <c:pt idx="35">
                  <c:v>0</c:v>
                </c:pt>
              </c:numCache>
              <c:extLst/>
            </c:numRef>
          </c:val>
          <c:smooth val="0"/>
          <c:extLst>
            <c:ext xmlns:c16="http://schemas.microsoft.com/office/drawing/2014/chart" uri="{C3380CC4-5D6E-409C-BE32-E72D297353CC}">
              <c16:uniqueId val="{00000001-D098-4B1F-A800-EDE66218F8D9}"/>
            </c:ext>
          </c:extLst>
        </c:ser>
        <c:ser>
          <c:idx val="2"/>
          <c:order val="2"/>
          <c:tx>
            <c:strRef>
              <c:f>SE!$F$1</c:f>
              <c:strCache>
                <c:ptCount val="1"/>
                <c:pt idx="0">
                  <c:v>Serotipo 3</c:v>
                </c:pt>
              </c:strCache>
            </c:strRef>
          </c:tx>
          <c:spPr>
            <a:solidFill>
              <a:schemeClr val="accent3"/>
            </a:solidFill>
            <a:ln>
              <a:noFill/>
            </a:ln>
            <a:effectLst/>
            <a:sp3d/>
          </c:spPr>
          <c:cat>
            <c:multiLvlStrRef>
              <c:f>SE!$A$2:$B$71</c:f>
              <c:multiLvlStrCache>
                <c:ptCount val="36"/>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SE01</c:v>
                  </c:pt>
                  <c:pt idx="19">
                    <c:v>SE02</c:v>
                  </c:pt>
                  <c:pt idx="20">
                    <c:v>SE03</c:v>
                  </c:pt>
                  <c:pt idx="21">
                    <c:v>SE04</c:v>
                  </c:pt>
                  <c:pt idx="22">
                    <c:v>SE05</c:v>
                  </c:pt>
                  <c:pt idx="23">
                    <c:v>SE06</c:v>
                  </c:pt>
                  <c:pt idx="24">
                    <c:v>SE07</c:v>
                  </c:pt>
                  <c:pt idx="25">
                    <c:v>SE08</c:v>
                  </c:pt>
                  <c:pt idx="26">
                    <c:v>SE09</c:v>
                  </c:pt>
                  <c:pt idx="27">
                    <c:v>SE10</c:v>
                  </c:pt>
                  <c:pt idx="28">
                    <c:v>SE11</c:v>
                  </c:pt>
                  <c:pt idx="29">
                    <c:v>SE12</c:v>
                  </c:pt>
                  <c:pt idx="30">
                    <c:v>SE13</c:v>
                  </c:pt>
                  <c:pt idx="31">
                    <c:v>SE14</c:v>
                  </c:pt>
                  <c:pt idx="32">
                    <c:v>SE15</c:v>
                  </c:pt>
                  <c:pt idx="33">
                    <c:v>SE16</c:v>
                  </c:pt>
                  <c:pt idx="34">
                    <c:v>SE17</c:v>
                  </c:pt>
                  <c:pt idx="35">
                    <c:v>SE18</c:v>
                  </c:pt>
                </c:lvl>
                <c:lvl>
                  <c:pt idx="0">
                    <c:v>2023</c:v>
                  </c:pt>
                  <c:pt idx="18">
                    <c:v>2024</c:v>
                  </c:pt>
                </c:lvl>
              </c:multiLvlStrCache>
              <c:extLst/>
            </c:multiLvlStrRef>
          </c:cat>
          <c:val>
            <c:numRef>
              <c:f>SE!$F$2:$F$71</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2</c:v>
                </c:pt>
                <c:pt idx="23">
                  <c:v>0</c:v>
                </c:pt>
                <c:pt idx="24">
                  <c:v>1</c:v>
                </c:pt>
                <c:pt idx="25">
                  <c:v>1</c:v>
                </c:pt>
                <c:pt idx="26">
                  <c:v>0</c:v>
                </c:pt>
                <c:pt idx="27">
                  <c:v>1</c:v>
                </c:pt>
                <c:pt idx="28">
                  <c:v>2</c:v>
                </c:pt>
                <c:pt idx="29">
                  <c:v>0</c:v>
                </c:pt>
                <c:pt idx="30">
                  <c:v>4</c:v>
                </c:pt>
                <c:pt idx="31">
                  <c:v>0</c:v>
                </c:pt>
                <c:pt idx="32">
                  <c:v>5</c:v>
                </c:pt>
                <c:pt idx="33">
                  <c:v>3</c:v>
                </c:pt>
                <c:pt idx="34">
                  <c:v>0</c:v>
                </c:pt>
                <c:pt idx="35">
                  <c:v>0</c:v>
                </c:pt>
              </c:numCache>
              <c:extLst/>
            </c:numRef>
          </c:val>
          <c:smooth val="0"/>
          <c:extLst>
            <c:ext xmlns:c16="http://schemas.microsoft.com/office/drawing/2014/chart" uri="{C3380CC4-5D6E-409C-BE32-E72D297353CC}">
              <c16:uniqueId val="{00000002-D098-4B1F-A800-EDE66218F8D9}"/>
            </c:ext>
          </c:extLst>
        </c:ser>
        <c:dLbls>
          <c:showLegendKey val="0"/>
          <c:showVal val="0"/>
          <c:showCatName val="0"/>
          <c:showSerName val="0"/>
          <c:showPercent val="0"/>
          <c:showBubbleSize val="0"/>
        </c:dLbls>
        <c:axId val="1388926303"/>
        <c:axId val="1388939615"/>
        <c:axId val="1038256735"/>
      </c:line3DChart>
      <c:catAx>
        <c:axId val="1388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388939615"/>
        <c:crosses val="autoZero"/>
        <c:auto val="1"/>
        <c:lblAlgn val="ctr"/>
        <c:lblOffset val="100"/>
        <c:noMultiLvlLbl val="0"/>
      </c:catAx>
      <c:valAx>
        <c:axId val="1388939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388926303"/>
        <c:crosses val="autoZero"/>
        <c:crossBetween val="between"/>
      </c:valAx>
      <c:serAx>
        <c:axId val="1038256735"/>
        <c:scaling>
          <c:orientation val="minMax"/>
        </c:scaling>
        <c:delete val="1"/>
        <c:axPos val="b"/>
        <c:majorTickMark val="out"/>
        <c:minorTickMark val="none"/>
        <c:tickLblPos val="nextTo"/>
        <c:crossAx val="1388939615"/>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solidFill>
        <a:sysClr val="windowText" lastClr="000000"/>
      </a:solidFill>
    </a:ln>
    <a:effectLst/>
  </c:spPr>
  <c:txPr>
    <a:bodyPr/>
    <a:lstStyle/>
    <a:p>
      <a:pPr>
        <a:defRPr/>
      </a:pPr>
      <a:endParaRPr lang="es-MX"/>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r>
              <a:rPr lang="es-ES" b="1"/>
              <a:t>COMPARACIÓN DEL INDICE AEDICO DEL DISTRITO DE SAN JUAN, 1, 2 FEBRERO - 15 MARZO - 5 ABRIL 2024 - 03 MAYO 2024</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endParaRPr lang="es-MX"/>
        </a:p>
      </c:txPr>
    </c:title>
    <c:autoTitleDeleted val="0"/>
    <c:plotArea>
      <c:layout/>
      <c:barChart>
        <c:barDir val="col"/>
        <c:grouping val="clustered"/>
        <c:varyColors val="0"/>
        <c:ser>
          <c:idx val="0"/>
          <c:order val="0"/>
          <c:tx>
            <c:strRef>
              <c:f>'I.A Distritos'!$B$37</c:f>
              <c:strCache>
                <c:ptCount val="1"/>
                <c:pt idx="0">
                  <c:v>FEBRERO</c:v>
                </c:pt>
              </c:strCache>
            </c:strRef>
          </c:tx>
          <c:spPr>
            <a:solidFill>
              <a:schemeClr val="accent1"/>
            </a:solidFill>
            <a:ln>
              <a:noFill/>
            </a:ln>
            <a:effectLst/>
          </c:spPr>
          <c:invertIfNegative val="0"/>
          <c:dLbls>
            <c:dLbl>
              <c:idx val="1"/>
              <c:layout>
                <c:manualLayout>
                  <c:x val="-3.8328618712031655E-3"/>
                  <c:y val="1.744579782930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5C-4956-A80A-70DE2F564425}"/>
                </c:ext>
              </c:extLst>
            </c:dLbl>
            <c:dLbl>
              <c:idx val="5"/>
              <c:layout>
                <c:manualLayout>
                  <c:x val="-9.5821546780079144E-3"/>
                  <c:y val="5.8152659431010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B5C-4956-A80A-70DE2F564425}"/>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Distritos'!$A$38:$A$49</c:f>
              <c:strCache>
                <c:ptCount val="12"/>
                <c:pt idx="0">
                  <c:v>26</c:v>
                </c:pt>
                <c:pt idx="1">
                  <c:v>27</c:v>
                </c:pt>
                <c:pt idx="2">
                  <c:v>28</c:v>
                </c:pt>
                <c:pt idx="3">
                  <c:v>29</c:v>
                </c:pt>
                <c:pt idx="4">
                  <c:v>30</c:v>
                </c:pt>
                <c:pt idx="5">
                  <c:v>31</c:v>
                </c:pt>
                <c:pt idx="6">
                  <c:v>32</c:v>
                </c:pt>
                <c:pt idx="7">
                  <c:v>33</c:v>
                </c:pt>
                <c:pt idx="8">
                  <c:v>34</c:v>
                </c:pt>
                <c:pt idx="9">
                  <c:v>35</c:v>
                </c:pt>
                <c:pt idx="10">
                  <c:v>36</c:v>
                </c:pt>
                <c:pt idx="11">
                  <c:v>I.A SAN JUAN</c:v>
                </c:pt>
              </c:strCache>
            </c:strRef>
          </c:cat>
          <c:val>
            <c:numRef>
              <c:f>'I.A Distritos'!$B$38:$B$49</c:f>
              <c:numCache>
                <c:formatCode>0.0</c:formatCode>
                <c:ptCount val="12"/>
                <c:pt idx="0">
                  <c:v>17.1875</c:v>
                </c:pt>
                <c:pt idx="1">
                  <c:v>8.6206896551724146</c:v>
                </c:pt>
                <c:pt idx="2">
                  <c:v>27.419354838709676</c:v>
                </c:pt>
                <c:pt idx="3">
                  <c:v>19.718309859154928</c:v>
                </c:pt>
                <c:pt idx="4">
                  <c:v>10.76923076923077</c:v>
                </c:pt>
                <c:pt idx="5">
                  <c:v>13.461538461538462</c:v>
                </c:pt>
                <c:pt idx="6">
                  <c:v>18.072289156626507</c:v>
                </c:pt>
                <c:pt idx="7">
                  <c:v>20.652173913043477</c:v>
                </c:pt>
                <c:pt idx="8">
                  <c:v>21.59090909090909</c:v>
                </c:pt>
                <c:pt idx="9">
                  <c:v>22.222222222222221</c:v>
                </c:pt>
                <c:pt idx="10">
                  <c:v>5.4054054054054053</c:v>
                </c:pt>
                <c:pt idx="11">
                  <c:v>17.741935483870968</c:v>
                </c:pt>
              </c:numCache>
            </c:numRef>
          </c:val>
          <c:extLst>
            <c:ext xmlns:c16="http://schemas.microsoft.com/office/drawing/2014/chart" uri="{C3380CC4-5D6E-409C-BE32-E72D297353CC}">
              <c16:uniqueId val="{00000000-8B5C-4956-A80A-70DE2F564425}"/>
            </c:ext>
          </c:extLst>
        </c:ser>
        <c:ser>
          <c:idx val="1"/>
          <c:order val="1"/>
          <c:tx>
            <c:strRef>
              <c:f>'I.A Distritos'!$C$37</c:f>
              <c:strCache>
                <c:ptCount val="1"/>
                <c:pt idx="0">
                  <c:v>MARZO - ABRIL 2024</c:v>
                </c:pt>
              </c:strCache>
            </c:strRef>
          </c:tx>
          <c:spPr>
            <a:solidFill>
              <a:schemeClr val="accent2"/>
            </a:solidFill>
            <a:ln>
              <a:noFill/>
            </a:ln>
            <a:effectLst/>
          </c:spPr>
          <c:invertIfNegative val="0"/>
          <c:dLbls>
            <c:dLbl>
              <c:idx val="5"/>
              <c:layout>
                <c:manualLayout>
                  <c:x val="0"/>
                  <c:y val="5.8152659431010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B5C-4956-A80A-70DE2F564425}"/>
                </c:ext>
              </c:extLst>
            </c:dLbl>
            <c:dLbl>
              <c:idx val="7"/>
              <c:layout>
                <c:manualLayout>
                  <c:x val="3.8328618712031655E-3"/>
                  <c:y val="-2.9076329715505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B5C-4956-A80A-70DE2F564425}"/>
                </c:ext>
              </c:extLst>
            </c:dLbl>
            <c:dLbl>
              <c:idx val="8"/>
              <c:layout>
                <c:manualLayout>
                  <c:x val="0"/>
                  <c:y val="-7.651840071722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5C-4956-A80A-70DE2F564425}"/>
                </c:ext>
              </c:extLst>
            </c:dLbl>
            <c:dLbl>
              <c:idx val="9"/>
              <c:layout>
                <c:manualLayout>
                  <c:x val="-2.0140986908359988E-3"/>
                  <c:y val="1.5303680143444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5C-4956-A80A-70DE2F564425}"/>
                </c:ext>
              </c:extLst>
            </c:dLbl>
            <c:dLbl>
              <c:idx val="11"/>
              <c:layout>
                <c:manualLayout>
                  <c:x val="3.8328618712031655E-3"/>
                  <c:y val="5.81526594310100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B5C-4956-A80A-70DE2F564425}"/>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Distritos'!$A$38:$A$49</c:f>
              <c:strCache>
                <c:ptCount val="12"/>
                <c:pt idx="0">
                  <c:v>26</c:v>
                </c:pt>
                <c:pt idx="1">
                  <c:v>27</c:v>
                </c:pt>
                <c:pt idx="2">
                  <c:v>28</c:v>
                </c:pt>
                <c:pt idx="3">
                  <c:v>29</c:v>
                </c:pt>
                <c:pt idx="4">
                  <c:v>30</c:v>
                </c:pt>
                <c:pt idx="5">
                  <c:v>31</c:v>
                </c:pt>
                <c:pt idx="6">
                  <c:v>32</c:v>
                </c:pt>
                <c:pt idx="7">
                  <c:v>33</c:v>
                </c:pt>
                <c:pt idx="8">
                  <c:v>34</c:v>
                </c:pt>
                <c:pt idx="9">
                  <c:v>35</c:v>
                </c:pt>
                <c:pt idx="10">
                  <c:v>36</c:v>
                </c:pt>
                <c:pt idx="11">
                  <c:v>I.A SAN JUAN</c:v>
                </c:pt>
              </c:strCache>
            </c:strRef>
          </c:cat>
          <c:val>
            <c:numRef>
              <c:f>'I.A Distritos'!$C$38:$C$49</c:f>
              <c:numCache>
                <c:formatCode>0.0</c:formatCode>
                <c:ptCount val="12"/>
                <c:pt idx="0">
                  <c:v>12.1</c:v>
                </c:pt>
                <c:pt idx="1">
                  <c:v>9</c:v>
                </c:pt>
                <c:pt idx="2">
                  <c:v>13.6</c:v>
                </c:pt>
                <c:pt idx="3">
                  <c:v>22.1</c:v>
                </c:pt>
                <c:pt idx="4">
                  <c:v>8</c:v>
                </c:pt>
                <c:pt idx="5">
                  <c:v>12.5</c:v>
                </c:pt>
                <c:pt idx="6">
                  <c:v>15.6</c:v>
                </c:pt>
                <c:pt idx="7">
                  <c:v>11.3</c:v>
                </c:pt>
                <c:pt idx="8">
                  <c:v>23.6</c:v>
                </c:pt>
                <c:pt idx="9">
                  <c:v>30.5</c:v>
                </c:pt>
                <c:pt idx="10">
                  <c:v>15.7</c:v>
                </c:pt>
                <c:pt idx="11">
                  <c:v>16.3</c:v>
                </c:pt>
              </c:numCache>
            </c:numRef>
          </c:val>
          <c:extLst>
            <c:ext xmlns:c16="http://schemas.microsoft.com/office/drawing/2014/chart" uri="{C3380CC4-5D6E-409C-BE32-E72D297353CC}">
              <c16:uniqueId val="{00000003-8B5C-4956-A80A-70DE2F564425}"/>
            </c:ext>
          </c:extLst>
        </c:ser>
        <c:ser>
          <c:idx val="2"/>
          <c:order val="2"/>
          <c:tx>
            <c:strRef>
              <c:f>'I.A Distritos'!$D$37</c:f>
              <c:strCache>
                <c:ptCount val="1"/>
                <c:pt idx="0">
                  <c:v>MAYO - 2024</c:v>
                </c:pt>
              </c:strCache>
            </c:strRef>
          </c:tx>
          <c:spPr>
            <a:solidFill>
              <a:schemeClr val="accent1">
                <a:lumMod val="40000"/>
                <a:lumOff val="60000"/>
              </a:schemeClr>
            </a:solidFill>
            <a:ln>
              <a:noFill/>
            </a:ln>
            <a:effectLst/>
          </c:spPr>
          <c:invertIfNegative val="0"/>
          <c:dLbls>
            <c:dLbl>
              <c:idx val="5"/>
              <c:layout>
                <c:manualLayout>
                  <c:x val="7.8609884377344851E-3"/>
                  <c:y val="1.5303765224434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5C-4956-A80A-70DE2F564425}"/>
                </c:ext>
              </c:extLst>
            </c:dLbl>
            <c:dLbl>
              <c:idx val="8"/>
              <c:layout>
                <c:manualLayout>
                  <c:x val="0"/>
                  <c:y val="1.1477760107583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5C-4956-A80A-70DE2F564425}"/>
                </c:ext>
              </c:extLst>
            </c:dLbl>
            <c:dLbl>
              <c:idx val="9"/>
              <c:layout>
                <c:manualLayout>
                  <c:x val="2.014098690835851E-3"/>
                  <c:y val="-7.651840071722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5C-4956-A80A-70DE2F564425}"/>
                </c:ext>
              </c:extLst>
            </c:dLbl>
            <c:dLbl>
              <c:idx val="11"/>
              <c:layout>
                <c:manualLayout>
                  <c:x val="6.0422960725075529E-3"/>
                  <c:y val="-7.01410570486460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5C-4956-A80A-70DE2F564425}"/>
                </c:ext>
              </c:extLst>
            </c:dLbl>
            <c:spPr>
              <a:noFill/>
              <a:ln>
                <a:noFill/>
              </a:ln>
              <a:effectLst/>
            </c:spPr>
            <c:txPr>
              <a:bodyPr rot="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Distritos'!$A$38:$A$49</c:f>
              <c:strCache>
                <c:ptCount val="12"/>
                <c:pt idx="0">
                  <c:v>26</c:v>
                </c:pt>
                <c:pt idx="1">
                  <c:v>27</c:v>
                </c:pt>
                <c:pt idx="2">
                  <c:v>28</c:v>
                </c:pt>
                <c:pt idx="3">
                  <c:v>29</c:v>
                </c:pt>
                <c:pt idx="4">
                  <c:v>30</c:v>
                </c:pt>
                <c:pt idx="5">
                  <c:v>31</c:v>
                </c:pt>
                <c:pt idx="6">
                  <c:v>32</c:v>
                </c:pt>
                <c:pt idx="7">
                  <c:v>33</c:v>
                </c:pt>
                <c:pt idx="8">
                  <c:v>34</c:v>
                </c:pt>
                <c:pt idx="9">
                  <c:v>35</c:v>
                </c:pt>
                <c:pt idx="10">
                  <c:v>36</c:v>
                </c:pt>
                <c:pt idx="11">
                  <c:v>I.A SAN JUAN</c:v>
                </c:pt>
              </c:strCache>
            </c:strRef>
          </c:cat>
          <c:val>
            <c:numRef>
              <c:f>'I.A Distritos'!$D$38:$D$49</c:f>
              <c:numCache>
                <c:formatCode>0.0</c:formatCode>
                <c:ptCount val="12"/>
                <c:pt idx="0">
                  <c:v>9.8360655737704921</c:v>
                </c:pt>
                <c:pt idx="1">
                  <c:v>2.9850746268656718</c:v>
                </c:pt>
                <c:pt idx="2">
                  <c:v>18.333333333333332</c:v>
                </c:pt>
                <c:pt idx="3">
                  <c:v>2.9411764705882355</c:v>
                </c:pt>
                <c:pt idx="4">
                  <c:v>5.9701492537313436</c:v>
                </c:pt>
                <c:pt idx="5">
                  <c:v>12</c:v>
                </c:pt>
                <c:pt idx="6">
                  <c:v>10</c:v>
                </c:pt>
                <c:pt idx="7">
                  <c:v>14.43298969072165</c:v>
                </c:pt>
                <c:pt idx="8">
                  <c:v>23.529411764705884</c:v>
                </c:pt>
                <c:pt idx="9">
                  <c:v>30.985915492957748</c:v>
                </c:pt>
                <c:pt idx="10">
                  <c:v>0</c:v>
                </c:pt>
                <c:pt idx="11">
                  <c:v>12.78600269179004</c:v>
                </c:pt>
              </c:numCache>
            </c:numRef>
          </c:val>
          <c:extLst>
            <c:ext xmlns:c16="http://schemas.microsoft.com/office/drawing/2014/chart" uri="{C3380CC4-5D6E-409C-BE32-E72D297353CC}">
              <c16:uniqueId val="{00000008-8B5C-4956-A80A-70DE2F564425}"/>
            </c:ext>
          </c:extLst>
        </c:ser>
        <c:dLbls>
          <c:showLegendKey val="0"/>
          <c:showVal val="0"/>
          <c:showCatName val="0"/>
          <c:showSerName val="0"/>
          <c:showPercent val="0"/>
          <c:showBubbleSize val="0"/>
        </c:dLbls>
        <c:gapWidth val="219"/>
        <c:overlap val="-27"/>
        <c:axId val="258769000"/>
        <c:axId val="253973992"/>
      </c:barChart>
      <c:catAx>
        <c:axId val="2587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3973992"/>
        <c:crosses val="autoZero"/>
        <c:auto val="1"/>
        <c:lblAlgn val="ctr"/>
        <c:lblOffset val="100"/>
        <c:noMultiLvlLbl val="0"/>
      </c:catAx>
      <c:valAx>
        <c:axId val="2539739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8769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MX"/>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dk1"/>
                </a:solidFill>
                <a:latin typeface="+mn-lt"/>
                <a:ea typeface="+mn-ea"/>
                <a:cs typeface="+mn-cs"/>
              </a:defRPr>
            </a:pPr>
            <a:r>
              <a:rPr lang="es-ES" sz="1800" b="1" i="0" u="none" strike="noStrike" kern="1200" spc="0" baseline="0" dirty="0">
                <a:solidFill>
                  <a:prstClr val="black"/>
                </a:solidFill>
              </a:rPr>
              <a:t>COMPARACIÓN DEL INDICE AEDICO DE LAS LOCALIDADES PERIURBANAS DE LA CIUDAD DE IQUITOS, 16, 18 MARZO - 03, 04 MAYO</a:t>
            </a:r>
          </a:p>
        </c:rich>
      </c:tx>
      <c:layout>
        <c:manualLayout>
          <c:xMode val="edge"/>
          <c:yMode val="edge"/>
          <c:x val="0.11136566664430736"/>
          <c:y val="3.624718870229356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dk1"/>
              </a:solidFill>
              <a:latin typeface="+mn-lt"/>
              <a:ea typeface="+mn-ea"/>
              <a:cs typeface="+mn-cs"/>
            </a:defRPr>
          </a:pPr>
          <a:endParaRPr lang="es-MX"/>
        </a:p>
      </c:txPr>
    </c:title>
    <c:autoTitleDeleted val="0"/>
    <c:plotArea>
      <c:layout>
        <c:manualLayout>
          <c:layoutTarget val="inner"/>
          <c:xMode val="edge"/>
          <c:yMode val="edge"/>
          <c:x val="6.4568414797206958E-2"/>
          <c:y val="0.2550227863308131"/>
          <c:w val="0.91237078855709075"/>
          <c:h val="0.50209268617542213"/>
        </c:manualLayout>
      </c:layout>
      <c:barChart>
        <c:barDir val="col"/>
        <c:grouping val="clustered"/>
        <c:varyColors val="0"/>
        <c:ser>
          <c:idx val="0"/>
          <c:order val="0"/>
          <c:tx>
            <c:strRef>
              <c:f>gráficos!$C$1:$C$2</c:f>
              <c:strCache>
                <c:ptCount val="2"/>
                <c:pt idx="0">
                  <c:v>I.A</c:v>
                </c:pt>
                <c:pt idx="1">
                  <c:v>MARZO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gráficos!$A$3:$B$8</c:f>
              <c:multiLvlStrCache>
                <c:ptCount val="6"/>
                <c:lvl>
                  <c:pt idx="0">
                    <c:v>SANTA CLARA</c:v>
                  </c:pt>
                  <c:pt idx="1">
                    <c:v>RUMOCOCHA</c:v>
                  </c:pt>
                  <c:pt idx="2">
                    <c:v>DELFINES</c:v>
                  </c:pt>
                  <c:pt idx="3">
                    <c:v>QUISTOCOCHA</c:v>
                  </c:pt>
                  <c:pt idx="4">
                    <c:v>SANTO TOMÁS</c:v>
                  </c:pt>
                  <c:pt idx="5">
                    <c:v>CABO LOPEZ</c:v>
                  </c:pt>
                </c:lvl>
                <c:lvl>
                  <c:pt idx="0">
                    <c:v>SAN JUAN</c:v>
                  </c:pt>
                  <c:pt idx="5">
                    <c:v>BELÉN</c:v>
                  </c:pt>
                </c:lvl>
              </c:multiLvlStrCache>
            </c:multiLvlStrRef>
          </c:cat>
          <c:val>
            <c:numRef>
              <c:f>gráficos!$C$3:$C$8</c:f>
              <c:numCache>
                <c:formatCode>0.0</c:formatCode>
                <c:ptCount val="6"/>
                <c:pt idx="0">
                  <c:v>16.666666666666668</c:v>
                </c:pt>
                <c:pt idx="1">
                  <c:v>11.6</c:v>
                </c:pt>
                <c:pt idx="2">
                  <c:v>15.542521994134898</c:v>
                </c:pt>
                <c:pt idx="3">
                  <c:v>23.05699481865285</c:v>
                </c:pt>
                <c:pt idx="4">
                  <c:v>9.4017094017094021</c:v>
                </c:pt>
              </c:numCache>
            </c:numRef>
          </c:val>
          <c:extLst>
            <c:ext xmlns:c16="http://schemas.microsoft.com/office/drawing/2014/chart" uri="{C3380CC4-5D6E-409C-BE32-E72D297353CC}">
              <c16:uniqueId val="{00000000-35B1-4484-A783-25FF5F69634F}"/>
            </c:ext>
          </c:extLst>
        </c:ser>
        <c:ser>
          <c:idx val="1"/>
          <c:order val="1"/>
          <c:tx>
            <c:strRef>
              <c:f>gráficos!$D$1:$D$2</c:f>
              <c:strCache>
                <c:ptCount val="2"/>
                <c:pt idx="0">
                  <c:v>I.A</c:v>
                </c:pt>
                <c:pt idx="1">
                  <c:v>MAYO</c:v>
                </c:pt>
              </c:strCache>
            </c:strRef>
          </c:tx>
          <c:spPr>
            <a:solidFill>
              <a:schemeClr val="accent2"/>
            </a:solidFill>
            <a:ln>
              <a:noFill/>
            </a:ln>
            <a:effectLst/>
          </c:spPr>
          <c:invertIfNegative val="0"/>
          <c:dLbls>
            <c:dLbl>
              <c:idx val="1"/>
              <c:layout>
                <c:manualLayout>
                  <c:x val="0"/>
                  <c:y val="1.4631917973698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B1-4484-A783-25FF5F69634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gráficos!$A$3:$B$8</c:f>
              <c:multiLvlStrCache>
                <c:ptCount val="6"/>
                <c:lvl>
                  <c:pt idx="0">
                    <c:v>SANTA CLARA</c:v>
                  </c:pt>
                  <c:pt idx="1">
                    <c:v>RUMOCOCHA</c:v>
                  </c:pt>
                  <c:pt idx="2">
                    <c:v>DELFINES</c:v>
                  </c:pt>
                  <c:pt idx="3">
                    <c:v>QUISTOCOCHA</c:v>
                  </c:pt>
                  <c:pt idx="4">
                    <c:v>SANTO TOMÁS</c:v>
                  </c:pt>
                  <c:pt idx="5">
                    <c:v>CABO LOPEZ</c:v>
                  </c:pt>
                </c:lvl>
                <c:lvl>
                  <c:pt idx="0">
                    <c:v>SAN JUAN</c:v>
                  </c:pt>
                  <c:pt idx="5">
                    <c:v>BELÉN</c:v>
                  </c:pt>
                </c:lvl>
              </c:multiLvlStrCache>
            </c:multiLvlStrRef>
          </c:cat>
          <c:val>
            <c:numRef>
              <c:f>gráficos!$D$3:$D$8</c:f>
              <c:numCache>
                <c:formatCode>0.0</c:formatCode>
                <c:ptCount val="6"/>
                <c:pt idx="0">
                  <c:v>12.666666666666666</c:v>
                </c:pt>
                <c:pt idx="1">
                  <c:v>11.186440677966102</c:v>
                </c:pt>
                <c:pt idx="2">
                  <c:v>13.489736070381232</c:v>
                </c:pt>
                <c:pt idx="3">
                  <c:v>17.777777777777779</c:v>
                </c:pt>
                <c:pt idx="4">
                  <c:v>5.6980056980056979</c:v>
                </c:pt>
                <c:pt idx="5">
                  <c:v>4</c:v>
                </c:pt>
              </c:numCache>
            </c:numRef>
          </c:val>
          <c:extLst>
            <c:ext xmlns:c16="http://schemas.microsoft.com/office/drawing/2014/chart" uri="{C3380CC4-5D6E-409C-BE32-E72D297353CC}">
              <c16:uniqueId val="{00000002-35B1-4484-A783-25FF5F69634F}"/>
            </c:ext>
          </c:extLst>
        </c:ser>
        <c:dLbls>
          <c:showLegendKey val="0"/>
          <c:showVal val="0"/>
          <c:showCatName val="0"/>
          <c:showSerName val="0"/>
          <c:showPercent val="0"/>
          <c:showBubbleSize val="0"/>
        </c:dLbls>
        <c:gapWidth val="219"/>
        <c:overlap val="-27"/>
        <c:axId val="1462945551"/>
        <c:axId val="1462942191"/>
      </c:barChart>
      <c:catAx>
        <c:axId val="146294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1462942191"/>
        <c:crosses val="autoZero"/>
        <c:auto val="1"/>
        <c:lblAlgn val="ctr"/>
        <c:lblOffset val="100"/>
        <c:noMultiLvlLbl val="0"/>
      </c:catAx>
      <c:valAx>
        <c:axId val="14629421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146294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MX"/>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Provincia!$A$28</c:f>
              <c:strCache>
                <c:ptCount val="1"/>
                <c:pt idx="0">
                  <c:v>Loreto</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AE8C-4D01-A05C-B67606EDB637}"/>
              </c:ext>
            </c:extLst>
          </c:dPt>
          <c:dPt>
            <c:idx val="1"/>
            <c:bubble3D val="0"/>
            <c:spPr>
              <a:solidFill>
                <a:srgbClr val="FF0000"/>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AE8C-4D01-A05C-B67606EDB63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AE8C-4D01-A05C-B67606EDB63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1-AE8C-4D01-A05C-B67606EDB637}"/>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3-AE8C-4D01-A05C-B67606EDB637}"/>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5-AE8C-4D01-A05C-B67606EDB637}"/>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Provincia!$B$27:$D$27</c:f>
              <c:strCache>
                <c:ptCount val="3"/>
                <c:pt idx="0">
                  <c:v>Serotipo 1</c:v>
                </c:pt>
                <c:pt idx="1">
                  <c:v>Serotipo 2</c:v>
                </c:pt>
                <c:pt idx="2">
                  <c:v>Serotipo 3</c:v>
                </c:pt>
              </c:strCache>
            </c:strRef>
          </c:cat>
          <c:val>
            <c:numRef>
              <c:f>Provincia!$B$28:$D$28</c:f>
              <c:numCache>
                <c:formatCode>General</c:formatCode>
                <c:ptCount val="3"/>
                <c:pt idx="0">
                  <c:v>207</c:v>
                </c:pt>
                <c:pt idx="1">
                  <c:v>98</c:v>
                </c:pt>
                <c:pt idx="2">
                  <c:v>15</c:v>
                </c:pt>
              </c:numCache>
            </c:numRef>
          </c:val>
          <c:extLst>
            <c:ext xmlns:c16="http://schemas.microsoft.com/office/drawing/2014/chart" uri="{C3380CC4-5D6E-409C-BE32-E72D297353CC}">
              <c16:uniqueId val="{00000006-AE8C-4D01-A05C-B67606EDB637}"/>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Provincia!$D$1</c:f>
              <c:strCache>
                <c:ptCount val="1"/>
                <c:pt idx="0">
                  <c:v>Serotipo 1</c:v>
                </c:pt>
              </c:strCache>
            </c:strRef>
          </c:tx>
          <c:spPr>
            <a:solidFill>
              <a:schemeClr val="accent1"/>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Provincia!$D$2:$D$16</c:f>
              <c:numCache>
                <c:formatCode>General</c:formatCode>
                <c:ptCount val="15"/>
                <c:pt idx="0">
                  <c:v>0</c:v>
                </c:pt>
                <c:pt idx="1">
                  <c:v>15</c:v>
                </c:pt>
                <c:pt idx="2">
                  <c:v>1</c:v>
                </c:pt>
                <c:pt idx="3">
                  <c:v>1</c:v>
                </c:pt>
                <c:pt idx="4">
                  <c:v>38</c:v>
                </c:pt>
                <c:pt idx="5">
                  <c:v>1</c:v>
                </c:pt>
                <c:pt idx="6">
                  <c:v>32</c:v>
                </c:pt>
                <c:pt idx="7">
                  <c:v>19</c:v>
                </c:pt>
                <c:pt idx="8">
                  <c:v>0</c:v>
                </c:pt>
                <c:pt idx="9">
                  <c:v>37</c:v>
                </c:pt>
                <c:pt idx="10">
                  <c:v>41</c:v>
                </c:pt>
                <c:pt idx="11">
                  <c:v>18</c:v>
                </c:pt>
                <c:pt idx="12">
                  <c:v>25</c:v>
                </c:pt>
                <c:pt idx="13">
                  <c:v>0</c:v>
                </c:pt>
                <c:pt idx="14">
                  <c:v>0</c:v>
                </c:pt>
              </c:numCache>
            </c:numRef>
          </c:val>
          <c:extLst>
            <c:ext xmlns:c16="http://schemas.microsoft.com/office/drawing/2014/chart" uri="{C3380CC4-5D6E-409C-BE32-E72D297353CC}">
              <c16:uniqueId val="{00000000-2C8F-4E09-8B3D-64ECFA557D40}"/>
            </c:ext>
          </c:extLst>
        </c:ser>
        <c:ser>
          <c:idx val="1"/>
          <c:order val="1"/>
          <c:tx>
            <c:strRef>
              <c:f>Provincia!$E$1</c:f>
              <c:strCache>
                <c:ptCount val="1"/>
                <c:pt idx="0">
                  <c:v>Serotipo 2</c:v>
                </c:pt>
              </c:strCache>
            </c:strRef>
          </c:tx>
          <c:spPr>
            <a:solidFill>
              <a:srgbClr val="FF0000"/>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Provincia!$E$2:$E$16</c:f>
              <c:numCache>
                <c:formatCode>General</c:formatCode>
                <c:ptCount val="15"/>
                <c:pt idx="0">
                  <c:v>4</c:v>
                </c:pt>
                <c:pt idx="1">
                  <c:v>53</c:v>
                </c:pt>
                <c:pt idx="2">
                  <c:v>25</c:v>
                </c:pt>
                <c:pt idx="3">
                  <c:v>0</c:v>
                </c:pt>
                <c:pt idx="4">
                  <c:v>1</c:v>
                </c:pt>
                <c:pt idx="5">
                  <c:v>0</c:v>
                </c:pt>
                <c:pt idx="6">
                  <c:v>1</c:v>
                </c:pt>
                <c:pt idx="7">
                  <c:v>2</c:v>
                </c:pt>
                <c:pt idx="8">
                  <c:v>2</c:v>
                </c:pt>
                <c:pt idx="9">
                  <c:v>8</c:v>
                </c:pt>
                <c:pt idx="10">
                  <c:v>1</c:v>
                </c:pt>
                <c:pt idx="11">
                  <c:v>0</c:v>
                </c:pt>
                <c:pt idx="12">
                  <c:v>0</c:v>
                </c:pt>
                <c:pt idx="13">
                  <c:v>8</c:v>
                </c:pt>
                <c:pt idx="14">
                  <c:v>1</c:v>
                </c:pt>
              </c:numCache>
            </c:numRef>
          </c:val>
          <c:extLst>
            <c:ext xmlns:c16="http://schemas.microsoft.com/office/drawing/2014/chart" uri="{C3380CC4-5D6E-409C-BE32-E72D297353CC}">
              <c16:uniqueId val="{00000001-2C8F-4E09-8B3D-64ECFA557D40}"/>
            </c:ext>
          </c:extLst>
        </c:ser>
        <c:ser>
          <c:idx val="2"/>
          <c:order val="2"/>
          <c:tx>
            <c:strRef>
              <c:f>Provincia!$F$1</c:f>
              <c:strCache>
                <c:ptCount val="1"/>
                <c:pt idx="0">
                  <c:v>Serotipo 3</c:v>
                </c:pt>
              </c:strCache>
            </c:strRef>
          </c:tx>
          <c:spPr>
            <a:solidFill>
              <a:schemeClr val="accent3"/>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Provincia!$F$2:$F$16</c:f>
              <c:numCache>
                <c:formatCode>General</c:formatCode>
                <c:ptCount val="15"/>
                <c:pt idx="0">
                  <c:v>0</c:v>
                </c:pt>
                <c:pt idx="1">
                  <c:v>11</c:v>
                </c:pt>
                <c:pt idx="2">
                  <c:v>0</c:v>
                </c:pt>
                <c:pt idx="3">
                  <c:v>0</c:v>
                </c:pt>
                <c:pt idx="4">
                  <c:v>0</c:v>
                </c:pt>
                <c:pt idx="5">
                  <c:v>0</c:v>
                </c:pt>
                <c:pt idx="6">
                  <c:v>0</c:v>
                </c:pt>
                <c:pt idx="7">
                  <c:v>1</c:v>
                </c:pt>
                <c:pt idx="8">
                  <c:v>0</c:v>
                </c:pt>
                <c:pt idx="9">
                  <c:v>2</c:v>
                </c:pt>
                <c:pt idx="10">
                  <c:v>5</c:v>
                </c:pt>
                <c:pt idx="11">
                  <c:v>0</c:v>
                </c:pt>
                <c:pt idx="12">
                  <c:v>0</c:v>
                </c:pt>
                <c:pt idx="13">
                  <c:v>0</c:v>
                </c:pt>
                <c:pt idx="14">
                  <c:v>0</c:v>
                </c:pt>
              </c:numCache>
            </c:numRef>
          </c:val>
          <c:extLst>
            <c:ext xmlns:c16="http://schemas.microsoft.com/office/drawing/2014/chart" uri="{C3380CC4-5D6E-409C-BE32-E72D297353CC}">
              <c16:uniqueId val="{00000002-2C8F-4E09-8B3D-64ECFA557D40}"/>
            </c:ext>
          </c:extLst>
        </c:ser>
        <c:dLbls>
          <c:showLegendKey val="0"/>
          <c:showVal val="0"/>
          <c:showCatName val="0"/>
          <c:showSerName val="0"/>
          <c:showPercent val="0"/>
          <c:showBubbleSize val="0"/>
        </c:dLbls>
        <c:gapWidth val="95"/>
        <c:overlap val="100"/>
        <c:axId val="921578143"/>
        <c:axId val="921568159"/>
      </c:barChart>
      <c:catAx>
        <c:axId val="921578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crossAx val="921568159"/>
        <c:crosses val="autoZero"/>
        <c:auto val="1"/>
        <c:lblAlgn val="ctr"/>
        <c:lblOffset val="100"/>
        <c:noMultiLvlLbl val="0"/>
      </c:catAx>
      <c:valAx>
        <c:axId val="9215681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PE" dirty="0"/>
                  <a:t>N ° de casos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crossAx val="9215781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s-MX"/>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sz="700"/>
      </a:pPr>
      <a:endParaRPr lang="es-MX"/>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s-ES" sz="1800"/>
              <a:t>INDICE AEDICO EN LOS 37 SECTORES DE LA CIUDAD DE IQUITOS, 03 DE MAYO DEL 2024</a:t>
            </a:r>
          </a:p>
        </c:rich>
      </c:tx>
      <c:layout>
        <c:manualLayout>
          <c:xMode val="edge"/>
          <c:yMode val="edge"/>
          <c:x val="0.10200165042441907"/>
          <c:y val="5.1589126938654396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s-MX"/>
        </a:p>
      </c:txPr>
    </c:title>
    <c:autoTitleDeleted val="0"/>
    <c:plotArea>
      <c:layout>
        <c:manualLayout>
          <c:layoutTarget val="inner"/>
          <c:xMode val="edge"/>
          <c:yMode val="edge"/>
          <c:x val="5.0142243092505603E-2"/>
          <c:y val="0.20869030159231866"/>
          <c:w val="0.92855112059752054"/>
          <c:h val="0.53256865880262927"/>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chemeClr val="accent6"/>
              </a:solidFill>
              <a:ln>
                <a:noFill/>
              </a:ln>
              <a:effectLst/>
            </c:spPr>
            <c:extLst>
              <c:ext xmlns:c16="http://schemas.microsoft.com/office/drawing/2014/chart" uri="{C3380CC4-5D6E-409C-BE32-E72D297353CC}">
                <c16:uniqueId val="{00000001-8301-4503-B3CE-36CD3DE8E21B}"/>
              </c:ext>
            </c:extLst>
          </c:dPt>
          <c:dPt>
            <c:idx val="21"/>
            <c:invertIfNegative val="0"/>
            <c:bubble3D val="0"/>
            <c:spPr>
              <a:solidFill>
                <a:schemeClr val="accent6"/>
              </a:solidFill>
              <a:ln>
                <a:noFill/>
              </a:ln>
              <a:effectLst/>
            </c:spPr>
            <c:extLst>
              <c:ext xmlns:c16="http://schemas.microsoft.com/office/drawing/2014/chart" uri="{C3380CC4-5D6E-409C-BE32-E72D297353CC}">
                <c16:uniqueId val="{00000003-8301-4503-B3CE-36CD3DE8E21B}"/>
              </c:ext>
            </c:extLst>
          </c:dPt>
          <c:dPt>
            <c:idx val="28"/>
            <c:invertIfNegative val="0"/>
            <c:bubble3D val="0"/>
            <c:spPr>
              <a:solidFill>
                <a:schemeClr val="accent6"/>
              </a:solidFill>
              <a:ln>
                <a:noFill/>
              </a:ln>
              <a:effectLst/>
            </c:spPr>
            <c:extLst>
              <c:ext xmlns:c16="http://schemas.microsoft.com/office/drawing/2014/chart" uri="{C3380CC4-5D6E-409C-BE32-E72D297353CC}">
                <c16:uniqueId val="{00000005-8301-4503-B3CE-36CD3DE8E21B}"/>
              </c:ext>
            </c:extLst>
          </c:dPt>
          <c:dPt>
            <c:idx val="40"/>
            <c:invertIfNegative val="0"/>
            <c:bubble3D val="0"/>
            <c:spPr>
              <a:solidFill>
                <a:schemeClr val="accent6"/>
              </a:solidFill>
              <a:ln>
                <a:noFill/>
              </a:ln>
              <a:effectLst/>
            </c:spPr>
            <c:extLst>
              <c:ext xmlns:c16="http://schemas.microsoft.com/office/drawing/2014/chart" uri="{C3380CC4-5D6E-409C-BE32-E72D297353CC}">
                <c16:uniqueId val="{00000007-8301-4503-B3CE-36CD3DE8E21B}"/>
              </c:ext>
            </c:extLst>
          </c:dPt>
          <c:dPt>
            <c:idx val="41"/>
            <c:invertIfNegative val="0"/>
            <c:bubble3D val="0"/>
            <c:spPr>
              <a:solidFill>
                <a:schemeClr val="accent4"/>
              </a:solidFill>
              <a:ln>
                <a:noFill/>
              </a:ln>
              <a:effectLst/>
            </c:spPr>
            <c:extLst>
              <c:ext xmlns:c16="http://schemas.microsoft.com/office/drawing/2014/chart" uri="{C3380CC4-5D6E-409C-BE32-E72D297353CC}">
                <c16:uniqueId val="{00000009-8301-4503-B3CE-36CD3DE8E21B}"/>
              </c:ext>
            </c:extLst>
          </c:dPt>
          <c:dLbls>
            <c:dLbl>
              <c:idx val="6"/>
              <c:layout>
                <c:manualLayout>
                  <c:x val="0"/>
                  <c:y val="2.19903343333521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01-4503-B3CE-36CD3DE8E21B}"/>
                </c:ext>
              </c:extLst>
            </c:dLbl>
            <c:dLbl>
              <c:idx val="7"/>
              <c:layout>
                <c:manualLayout>
                  <c:x val="-2.3906269739340919E-17"/>
                  <c:y val="1.719637564621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01-4503-B3CE-36CD3DE8E21B}"/>
                </c:ext>
              </c:extLst>
            </c:dLbl>
            <c:dLbl>
              <c:idx val="12"/>
              <c:layout>
                <c:manualLayout>
                  <c:x val="1.3039934130877609E-3"/>
                  <c:y val="1.4739750553901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01-4503-B3CE-36CD3DE8E21B}"/>
                </c:ext>
              </c:extLst>
            </c:dLbl>
            <c:dLbl>
              <c:idx val="19"/>
              <c:layout>
                <c:manualLayout>
                  <c:x val="0"/>
                  <c:y val="1.719637564621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301-4503-B3CE-36CD3DE8E21B}"/>
                </c:ext>
              </c:extLst>
            </c:dLbl>
            <c:dLbl>
              <c:idx val="22"/>
              <c:layout>
                <c:manualLayout>
                  <c:x val="-9.5625078957363674E-17"/>
                  <c:y val="1.4739750553901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301-4503-B3CE-36CD3DE8E21B}"/>
                </c:ext>
              </c:extLst>
            </c:dLbl>
            <c:dLbl>
              <c:idx val="23"/>
              <c:layout>
                <c:manualLayout>
                  <c:x val="0"/>
                  <c:y val="9.82650036926750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301-4503-B3CE-36CD3DE8E21B}"/>
                </c:ext>
              </c:extLst>
            </c:dLbl>
            <c:dLbl>
              <c:idx val="24"/>
              <c:layout>
                <c:manualLayout>
                  <c:x val="2.6079868261755217E-3"/>
                  <c:y val="-4.91325018463375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301-4503-B3CE-36CD3DE8E21B}"/>
                </c:ext>
              </c:extLst>
            </c:dLbl>
            <c:dLbl>
              <c:idx val="25"/>
              <c:layout>
                <c:manualLayout>
                  <c:x val="-3.9119802392632826E-3"/>
                  <c:y val="2.4566250923168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01-4503-B3CE-36CD3DE8E21B}"/>
                </c:ext>
              </c:extLst>
            </c:dLbl>
            <c:dLbl>
              <c:idx val="26"/>
              <c:layout>
                <c:manualLayout>
                  <c:x val="0"/>
                  <c:y val="1.9653000738535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301-4503-B3CE-36CD3DE8E21B}"/>
                </c:ext>
              </c:extLst>
            </c:dLbl>
            <c:dLbl>
              <c:idx val="27"/>
              <c:layout>
                <c:manualLayout>
                  <c:x val="0"/>
                  <c:y val="1.4739750553901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01-4503-B3CE-36CD3DE8E21B}"/>
                </c:ext>
              </c:extLst>
            </c:dLbl>
            <c:dLbl>
              <c:idx val="28"/>
              <c:layout>
                <c:manualLayout>
                  <c:x val="-9.5625078957363674E-17"/>
                  <c:y val="-4.91325018463384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01-4503-B3CE-36CD3DE8E21B}"/>
                </c:ext>
              </c:extLst>
            </c:dLbl>
            <c:dLbl>
              <c:idx val="29"/>
              <c:layout>
                <c:manualLayout>
                  <c:x val="-9.5625078957363674E-17"/>
                  <c:y val="9.82650036926750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301-4503-B3CE-36CD3DE8E21B}"/>
                </c:ext>
              </c:extLst>
            </c:dLbl>
            <c:dLbl>
              <c:idx val="35"/>
              <c:layout>
                <c:manualLayout>
                  <c:x val="-2.6079868261756176E-3"/>
                  <c:y val="1.105500635047249E-2"/>
                </c:manualLayout>
              </c:layout>
              <c:showLegendKey val="0"/>
              <c:showVal val="1"/>
              <c:showCatName val="0"/>
              <c:showSerName val="0"/>
              <c:showPercent val="0"/>
              <c:showBubbleSize val="0"/>
              <c:extLst>
                <c:ext xmlns:c15="http://schemas.microsoft.com/office/drawing/2012/chart" uri="{CE6537A1-D6FC-4f65-9D91-7224C49458BB}">
                  <c15:layout>
                    <c:manualLayout>
                      <c:w val="3.5559900374903239E-2"/>
                      <c:h val="5.0729308156343488E-2"/>
                    </c:manualLayout>
                  </c15:layout>
                </c:ext>
                <c:ext xmlns:c16="http://schemas.microsoft.com/office/drawing/2014/chart" uri="{C3380CC4-5D6E-409C-BE32-E72D297353CC}">
                  <c16:uniqueId val="{00000013-8301-4503-B3CE-36CD3DE8E21B}"/>
                </c:ext>
              </c:extLst>
            </c:dLbl>
            <c:dLbl>
              <c:idx val="36"/>
              <c:layout>
                <c:manualLayout>
                  <c:x val="-9.5625078957363674E-17"/>
                  <c:y val="1.4739750553901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301-4503-B3CE-36CD3DE8E21B}"/>
                </c:ext>
              </c:extLst>
            </c:dLbl>
            <c:dLbl>
              <c:idx val="37"/>
              <c:layout>
                <c:manualLayout>
                  <c:x val="-1.3039934130878565E-3"/>
                  <c:y val="-7.36987527695062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01-4503-B3CE-36CD3DE8E21B}"/>
                </c:ext>
              </c:extLst>
            </c:dLbl>
            <c:dLbl>
              <c:idx val="38"/>
              <c:layout>
                <c:manualLayout>
                  <c:x val="5.2159736523510435E-3"/>
                  <c:y val="1.22831254615843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301-4503-B3CE-36CD3DE8E21B}"/>
                </c:ext>
              </c:extLst>
            </c:dLbl>
            <c:dLbl>
              <c:idx val="39"/>
              <c:layout>
                <c:manualLayout>
                  <c:x val="0"/>
                  <c:y val="1.719637564621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301-4503-B3CE-36CD3DE8E21B}"/>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grafico!$A$3:$B$44</c:f>
              <c:multiLvlStrCache>
                <c:ptCount val="42"/>
                <c:lvl>
                  <c:pt idx="0">
                    <c:v>1</c:v>
                  </c:pt>
                  <c:pt idx="1">
                    <c:v>2</c:v>
                  </c:pt>
                  <c:pt idx="2">
                    <c:v>3</c:v>
                  </c:pt>
                  <c:pt idx="3">
                    <c:v>4</c:v>
                  </c:pt>
                  <c:pt idx="4">
                    <c:v>5</c:v>
                  </c:pt>
                  <c:pt idx="5">
                    <c:v>6</c:v>
                  </c:pt>
                  <c:pt idx="6">
                    <c:v>37</c:v>
                  </c:pt>
                  <c:pt idx="7">
                    <c:v>IA_Punchana</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IA_Iquitos</c:v>
                  </c:pt>
                  <c:pt idx="22">
                    <c:v>20</c:v>
                  </c:pt>
                  <c:pt idx="23">
                    <c:v>21</c:v>
                  </c:pt>
                  <c:pt idx="24">
                    <c:v>22</c:v>
                  </c:pt>
                  <c:pt idx="25">
                    <c:v>23</c:v>
                  </c:pt>
                  <c:pt idx="26">
                    <c:v>24</c:v>
                  </c:pt>
                  <c:pt idx="27">
                    <c:v>25</c:v>
                  </c:pt>
                  <c:pt idx="28">
                    <c:v>IA_Belen</c:v>
                  </c:pt>
                  <c:pt idx="29">
                    <c:v>26</c:v>
                  </c:pt>
                  <c:pt idx="30">
                    <c:v>27</c:v>
                  </c:pt>
                  <c:pt idx="31">
                    <c:v>28</c:v>
                  </c:pt>
                  <c:pt idx="32">
                    <c:v>29</c:v>
                  </c:pt>
                  <c:pt idx="33">
                    <c:v>30</c:v>
                  </c:pt>
                  <c:pt idx="34">
                    <c:v>31</c:v>
                  </c:pt>
                  <c:pt idx="35">
                    <c:v>32</c:v>
                  </c:pt>
                  <c:pt idx="36">
                    <c:v>33</c:v>
                  </c:pt>
                  <c:pt idx="37">
                    <c:v>34</c:v>
                  </c:pt>
                  <c:pt idx="38">
                    <c:v>35</c:v>
                  </c:pt>
                  <c:pt idx="39">
                    <c:v>36</c:v>
                  </c:pt>
                  <c:pt idx="40">
                    <c:v>IA_San Juan</c:v>
                  </c:pt>
                  <c:pt idx="41">
                    <c:v>IA_General</c:v>
                  </c:pt>
                </c:lvl>
                <c:lvl>
                  <c:pt idx="0">
                    <c:v>PUNCHANA</c:v>
                  </c:pt>
                  <c:pt idx="8">
                    <c:v>IQUITOS</c:v>
                  </c:pt>
                  <c:pt idx="22">
                    <c:v>BELEN</c:v>
                  </c:pt>
                  <c:pt idx="29">
                    <c:v>SAN JUAN</c:v>
                  </c:pt>
                </c:lvl>
              </c:multiLvlStrCache>
            </c:multiLvlStrRef>
          </c:cat>
          <c:val>
            <c:numRef>
              <c:f>grafico!$C$3:$C$44</c:f>
              <c:numCache>
                <c:formatCode>0.0</c:formatCode>
                <c:ptCount val="42"/>
                <c:pt idx="0">
                  <c:v>7.8125</c:v>
                </c:pt>
                <c:pt idx="1">
                  <c:v>3.8461538461538463</c:v>
                </c:pt>
                <c:pt idx="2">
                  <c:v>2.0833333333333335</c:v>
                </c:pt>
                <c:pt idx="3">
                  <c:v>7.2727272727272725</c:v>
                </c:pt>
                <c:pt idx="4">
                  <c:v>1.8181818181818181</c:v>
                </c:pt>
                <c:pt idx="5">
                  <c:v>13.725490196078431</c:v>
                </c:pt>
                <c:pt idx="6">
                  <c:v>4.0816326530612246</c:v>
                </c:pt>
                <c:pt idx="7">
                  <c:v>5.882352941176471</c:v>
                </c:pt>
                <c:pt idx="8">
                  <c:v>6.3492063492063489</c:v>
                </c:pt>
                <c:pt idx="9">
                  <c:v>12.962962962962964</c:v>
                </c:pt>
                <c:pt idx="10">
                  <c:v>5.882352941176471</c:v>
                </c:pt>
                <c:pt idx="11">
                  <c:v>3.5714285714285716</c:v>
                </c:pt>
                <c:pt idx="12">
                  <c:v>7.6923076923076925</c:v>
                </c:pt>
                <c:pt idx="13">
                  <c:v>0</c:v>
                </c:pt>
                <c:pt idx="14">
                  <c:v>2.0833333333333335</c:v>
                </c:pt>
                <c:pt idx="15">
                  <c:v>3.225806451612903</c:v>
                </c:pt>
                <c:pt idx="16">
                  <c:v>8.3333333333333339</c:v>
                </c:pt>
                <c:pt idx="17">
                  <c:v>5.9701492537313436</c:v>
                </c:pt>
                <c:pt idx="18">
                  <c:v>16.666666666666668</c:v>
                </c:pt>
                <c:pt idx="19">
                  <c:v>12.068965517241379</c:v>
                </c:pt>
                <c:pt idx="20">
                  <c:v>5.1724137931034484</c:v>
                </c:pt>
                <c:pt idx="21">
                  <c:v>7.1140939597315436</c:v>
                </c:pt>
                <c:pt idx="22">
                  <c:v>8.1395348837209305</c:v>
                </c:pt>
                <c:pt idx="23">
                  <c:v>11.607142857142858</c:v>
                </c:pt>
                <c:pt idx="24">
                  <c:v>12.295081967213115</c:v>
                </c:pt>
                <c:pt idx="25">
                  <c:v>2.2222222222222223</c:v>
                </c:pt>
                <c:pt idx="26">
                  <c:v>10.218978102189782</c:v>
                </c:pt>
                <c:pt idx="27">
                  <c:v>14.736842105263158</c:v>
                </c:pt>
                <c:pt idx="28">
                  <c:v>9.606986899563319</c:v>
                </c:pt>
                <c:pt idx="29">
                  <c:v>9.8360655737704921</c:v>
                </c:pt>
                <c:pt idx="30">
                  <c:v>2.9850746268656718</c:v>
                </c:pt>
                <c:pt idx="31">
                  <c:v>18.333333333333332</c:v>
                </c:pt>
                <c:pt idx="32">
                  <c:v>2.9411764705882355</c:v>
                </c:pt>
                <c:pt idx="33">
                  <c:v>5.9701492537313436</c:v>
                </c:pt>
                <c:pt idx="34">
                  <c:v>12</c:v>
                </c:pt>
                <c:pt idx="35">
                  <c:v>10</c:v>
                </c:pt>
                <c:pt idx="36">
                  <c:v>14.43298969072165</c:v>
                </c:pt>
                <c:pt idx="37">
                  <c:v>23.529411764705884</c:v>
                </c:pt>
                <c:pt idx="38">
                  <c:v>30.985915492957748</c:v>
                </c:pt>
                <c:pt idx="39">
                  <c:v>0</c:v>
                </c:pt>
                <c:pt idx="40">
                  <c:v>12.78600269179004</c:v>
                </c:pt>
              </c:numCache>
            </c:numRef>
          </c:val>
          <c:extLst>
            <c:ext xmlns:c16="http://schemas.microsoft.com/office/drawing/2014/chart" uri="{C3380CC4-5D6E-409C-BE32-E72D297353CC}">
              <c16:uniqueId val="{00000018-8301-4503-B3CE-36CD3DE8E21B}"/>
            </c:ext>
          </c:extLst>
        </c:ser>
        <c:dLbls>
          <c:showLegendKey val="0"/>
          <c:showVal val="0"/>
          <c:showCatName val="0"/>
          <c:showSerName val="0"/>
          <c:showPercent val="0"/>
          <c:showBubbleSize val="0"/>
        </c:dLbls>
        <c:gapWidth val="219"/>
        <c:overlap val="-27"/>
        <c:axId val="258769392"/>
        <c:axId val="258769784"/>
      </c:barChart>
      <c:catAx>
        <c:axId val="25876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MX"/>
          </a:p>
        </c:txPr>
        <c:crossAx val="258769784"/>
        <c:crosses val="autoZero"/>
        <c:auto val="1"/>
        <c:lblAlgn val="ctr"/>
        <c:lblOffset val="100"/>
        <c:noMultiLvlLbl val="0"/>
      </c:catAx>
      <c:valAx>
        <c:axId val="258769784"/>
        <c:scaling>
          <c:orientation val="minMax"/>
        </c:scaling>
        <c:delete val="0"/>
        <c:axPos val="l"/>
        <c:majorGridlines>
          <c:spPr>
            <a:ln w="9525" cap="flat" cmpd="sng" algn="ctr">
              <a:solidFill>
                <a:schemeClr val="tx1"/>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MX"/>
          </a:p>
        </c:txPr>
        <c:crossAx val="25876939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100" b="1">
          <a:solidFill>
            <a:schemeClr val="tx1"/>
          </a:solidFill>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r>
              <a:rPr lang="es-ES" b="1" dirty="0"/>
              <a:t>COMPARACIÓN DEL INDICE AEDICO DE LOS DISTRITOS DE LA CIUDAD DE IQUITOS, 1,</a:t>
            </a:r>
            <a:r>
              <a:rPr lang="es-ES" b="1" baseline="0" dirty="0"/>
              <a:t> 2 FEBRERO -</a:t>
            </a:r>
            <a:r>
              <a:rPr lang="es-ES" b="1" dirty="0"/>
              <a:t> 15 MARZO - 5 ABRIL 2024 - 03 MAYO 2024</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endParaRPr lang="es-MX"/>
        </a:p>
      </c:txPr>
    </c:title>
    <c:autoTitleDeleted val="0"/>
    <c:plotArea>
      <c:layout/>
      <c:barChart>
        <c:barDir val="col"/>
        <c:grouping val="clustered"/>
        <c:varyColors val="0"/>
        <c:ser>
          <c:idx val="0"/>
          <c:order val="0"/>
          <c:tx>
            <c:strRef>
              <c:f>'I.A Distritos'!$B$53:$B$54</c:f>
              <c:strCache>
                <c:ptCount val="2"/>
                <c:pt idx="0">
                  <c:v>I.A</c:v>
                </c:pt>
                <c:pt idx="1">
                  <c:v>FEBRERO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Distritos'!$A$55:$A$59</c:f>
              <c:strCache>
                <c:ptCount val="5"/>
                <c:pt idx="0">
                  <c:v>PUNCHANA</c:v>
                </c:pt>
                <c:pt idx="1">
                  <c:v>IQUITOS</c:v>
                </c:pt>
                <c:pt idx="2">
                  <c:v>BELÉN</c:v>
                </c:pt>
                <c:pt idx="3">
                  <c:v>SAN JUAN</c:v>
                </c:pt>
                <c:pt idx="4">
                  <c:v>CIUDAD</c:v>
                </c:pt>
              </c:strCache>
            </c:strRef>
          </c:cat>
          <c:val>
            <c:numRef>
              <c:f>'I.A Distritos'!$B$55:$B$59</c:f>
              <c:numCache>
                <c:formatCode>0.0</c:formatCode>
                <c:ptCount val="5"/>
                <c:pt idx="0">
                  <c:v>11.3</c:v>
                </c:pt>
                <c:pt idx="1">
                  <c:v>16.666666666666668</c:v>
                </c:pt>
                <c:pt idx="2">
                  <c:v>12.345679012345679</c:v>
                </c:pt>
                <c:pt idx="3">
                  <c:v>17.741935483870968</c:v>
                </c:pt>
                <c:pt idx="4">
                  <c:v>15</c:v>
                </c:pt>
              </c:numCache>
            </c:numRef>
          </c:val>
          <c:extLst>
            <c:ext xmlns:c16="http://schemas.microsoft.com/office/drawing/2014/chart" uri="{C3380CC4-5D6E-409C-BE32-E72D297353CC}">
              <c16:uniqueId val="{00000000-14D4-469C-9C55-0A93C834821C}"/>
            </c:ext>
          </c:extLst>
        </c:ser>
        <c:ser>
          <c:idx val="1"/>
          <c:order val="1"/>
          <c:tx>
            <c:strRef>
              <c:f>'I.A Distritos'!$C$53:$C$54</c:f>
              <c:strCache>
                <c:ptCount val="2"/>
                <c:pt idx="0">
                  <c:v>I.A</c:v>
                </c:pt>
                <c:pt idx="1">
                  <c:v>MARZO - ABRIL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Distritos'!$A$55:$A$59</c:f>
              <c:strCache>
                <c:ptCount val="5"/>
                <c:pt idx="0">
                  <c:v>PUNCHANA</c:v>
                </c:pt>
                <c:pt idx="1">
                  <c:v>IQUITOS</c:v>
                </c:pt>
                <c:pt idx="2">
                  <c:v>BELÉN</c:v>
                </c:pt>
                <c:pt idx="3">
                  <c:v>SAN JUAN</c:v>
                </c:pt>
                <c:pt idx="4">
                  <c:v>CIUDAD</c:v>
                </c:pt>
              </c:strCache>
            </c:strRef>
          </c:cat>
          <c:val>
            <c:numRef>
              <c:f>'I.A Distritos'!$C$55:$C$59</c:f>
              <c:numCache>
                <c:formatCode>0.0</c:formatCode>
                <c:ptCount val="5"/>
                <c:pt idx="0">
                  <c:v>11.7</c:v>
                </c:pt>
                <c:pt idx="1">
                  <c:v>13</c:v>
                </c:pt>
                <c:pt idx="2">
                  <c:v>13.8</c:v>
                </c:pt>
                <c:pt idx="3">
                  <c:v>16.3</c:v>
                </c:pt>
                <c:pt idx="4">
                  <c:v>14</c:v>
                </c:pt>
              </c:numCache>
            </c:numRef>
          </c:val>
          <c:extLst>
            <c:ext xmlns:c16="http://schemas.microsoft.com/office/drawing/2014/chart" uri="{C3380CC4-5D6E-409C-BE32-E72D297353CC}">
              <c16:uniqueId val="{00000001-14D4-469C-9C55-0A93C834821C}"/>
            </c:ext>
          </c:extLst>
        </c:ser>
        <c:ser>
          <c:idx val="2"/>
          <c:order val="2"/>
          <c:tx>
            <c:strRef>
              <c:f>'I.A Distritos'!$D$53:$D$54</c:f>
              <c:strCache>
                <c:ptCount val="2"/>
                <c:pt idx="0">
                  <c:v>I.A</c:v>
                </c:pt>
                <c:pt idx="1">
                  <c:v>MAYO - 2024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Distritos'!$A$55:$A$59</c:f>
              <c:strCache>
                <c:ptCount val="5"/>
                <c:pt idx="0">
                  <c:v>PUNCHANA</c:v>
                </c:pt>
                <c:pt idx="1">
                  <c:v>IQUITOS</c:v>
                </c:pt>
                <c:pt idx="2">
                  <c:v>BELÉN</c:v>
                </c:pt>
                <c:pt idx="3">
                  <c:v>SAN JUAN</c:v>
                </c:pt>
                <c:pt idx="4">
                  <c:v>CIUDAD</c:v>
                </c:pt>
              </c:strCache>
            </c:strRef>
          </c:cat>
          <c:val>
            <c:numRef>
              <c:f>'I.A Distritos'!$D$55:$D$59</c:f>
              <c:numCache>
                <c:formatCode>0.0</c:formatCode>
                <c:ptCount val="5"/>
                <c:pt idx="0">
                  <c:v>5.882352941176471</c:v>
                </c:pt>
                <c:pt idx="1">
                  <c:v>7.1140939597315436</c:v>
                </c:pt>
                <c:pt idx="2">
                  <c:v>9.606986899563319</c:v>
                </c:pt>
                <c:pt idx="3">
                  <c:v>12.78600269179004</c:v>
                </c:pt>
                <c:pt idx="4">
                  <c:v>9.3000000000000007</c:v>
                </c:pt>
              </c:numCache>
            </c:numRef>
          </c:val>
          <c:extLst>
            <c:ext xmlns:c16="http://schemas.microsoft.com/office/drawing/2014/chart" uri="{C3380CC4-5D6E-409C-BE32-E72D297353CC}">
              <c16:uniqueId val="{00000002-14D4-469C-9C55-0A93C834821C}"/>
            </c:ext>
          </c:extLst>
        </c:ser>
        <c:dLbls>
          <c:showLegendKey val="0"/>
          <c:showVal val="0"/>
          <c:showCatName val="0"/>
          <c:showSerName val="0"/>
          <c:showPercent val="0"/>
          <c:showBubbleSize val="0"/>
        </c:dLbls>
        <c:gapWidth val="219"/>
        <c:overlap val="-27"/>
        <c:axId val="1409149855"/>
        <c:axId val="1409161375"/>
      </c:barChart>
      <c:catAx>
        <c:axId val="140914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1409161375"/>
        <c:crosses val="autoZero"/>
        <c:auto val="1"/>
        <c:lblAlgn val="ctr"/>
        <c:lblOffset val="100"/>
        <c:noMultiLvlLbl val="0"/>
      </c:catAx>
      <c:valAx>
        <c:axId val="14091613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1409149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dirty="0" err="1"/>
              <a:t>Cantidad</a:t>
            </a:r>
            <a:r>
              <a:rPr lang="en-US" sz="1800" dirty="0"/>
              <a:t> de </a:t>
            </a:r>
            <a:r>
              <a:rPr lang="en-US" sz="1800" dirty="0" err="1"/>
              <a:t>Recipientes</a:t>
            </a:r>
            <a:r>
              <a:rPr lang="en-US" sz="1800" dirty="0"/>
              <a:t> </a:t>
            </a:r>
            <a:r>
              <a:rPr lang="en-US" sz="1800" dirty="0" err="1"/>
              <a:t>Positivos</a:t>
            </a:r>
            <a:r>
              <a:rPr lang="en-US" sz="1800" dirty="0"/>
              <a:t> en la Ciudad de Iquitos, 03 Mayo 2024  </a:t>
            </a:r>
          </a:p>
        </c:rich>
      </c:tx>
      <c:layout>
        <c:manualLayout>
          <c:xMode val="edge"/>
          <c:yMode val="edge"/>
          <c:x val="0.15759962807975603"/>
          <c:y val="6.69471931232485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3.50212309226441E-2"/>
          <c:y val="0.18954017027066894"/>
          <c:w val="0.9526833606686872"/>
          <c:h val="0.60613222066958017"/>
        </c:manualLayout>
      </c:layout>
      <c:barChart>
        <c:barDir val="col"/>
        <c:grouping val="clustered"/>
        <c:varyColors val="0"/>
        <c:ser>
          <c:idx val="0"/>
          <c:order val="0"/>
          <c:tx>
            <c:strRef>
              <c:f>'RECP POSITIVOS TOTAL'!$B$1</c:f>
              <c:strCache>
                <c:ptCount val="1"/>
                <c:pt idx="0">
                  <c:v>Cantidades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'RECP POSITIVOS TOTAL'!$A$2:$A$23</c:f>
              <c:strCache>
                <c:ptCount val="22"/>
                <c:pt idx="0">
                  <c:v>Balde, Batea</c:v>
                </c:pt>
                <c:pt idx="1">
                  <c:v>Barril, Cilindro</c:v>
                </c:pt>
                <c:pt idx="2">
                  <c:v>Inservibles</c:v>
                </c:pt>
                <c:pt idx="3">
                  <c:v>Olla</c:v>
                </c:pt>
                <c:pt idx="4">
                  <c:v>Bebedero animal</c:v>
                </c:pt>
                <c:pt idx="5">
                  <c:v>Llantas</c:v>
                </c:pt>
                <c:pt idx="6">
                  <c:v>Piso, cuneta</c:v>
                </c:pt>
                <c:pt idx="7">
                  <c:v>Tanque bajo, pozo</c:v>
                </c:pt>
                <c:pt idx="8">
                  <c:v>Florero</c:v>
                </c:pt>
                <c:pt idx="9">
                  <c:v>Taza de baño</c:v>
                </c:pt>
                <c:pt idx="10">
                  <c:v>Macetero</c:v>
                </c:pt>
                <c:pt idx="11">
                  <c:v>Platero</c:v>
                </c:pt>
                <c:pt idx="12">
                  <c:v>Refrigerador</c:v>
                </c:pt>
                <c:pt idx="13">
                  <c:v>Gotero</c:v>
                </c:pt>
                <c:pt idx="14">
                  <c:v>Lavadora</c:v>
                </c:pt>
                <c:pt idx="15">
                  <c:v>Taper, tazón</c:v>
                </c:pt>
                <c:pt idx="16">
                  <c:v>Sumidero</c:v>
                </c:pt>
                <c:pt idx="17">
                  <c:v>Dispensador de agua</c:v>
                </c:pt>
                <c:pt idx="18">
                  <c:v>Tapa Sansón</c:v>
                </c:pt>
                <c:pt idx="19">
                  <c:v>Pescera</c:v>
                </c:pt>
                <c:pt idx="20">
                  <c:v>Caja medidor de agua</c:v>
                </c:pt>
                <c:pt idx="21">
                  <c:v>Timbo</c:v>
                </c:pt>
              </c:strCache>
            </c:strRef>
          </c:cat>
          <c:val>
            <c:numRef>
              <c:f>'RECP POSITIVOS TOTAL'!$B$2:$B$23</c:f>
              <c:numCache>
                <c:formatCode>General</c:formatCode>
                <c:ptCount val="22"/>
                <c:pt idx="0">
                  <c:v>87</c:v>
                </c:pt>
                <c:pt idx="1">
                  <c:v>63</c:v>
                </c:pt>
                <c:pt idx="2">
                  <c:v>24</c:v>
                </c:pt>
                <c:pt idx="3">
                  <c:v>17</c:v>
                </c:pt>
                <c:pt idx="4">
                  <c:v>13</c:v>
                </c:pt>
                <c:pt idx="5">
                  <c:v>13</c:v>
                </c:pt>
                <c:pt idx="6">
                  <c:v>12</c:v>
                </c:pt>
                <c:pt idx="7">
                  <c:v>11</c:v>
                </c:pt>
                <c:pt idx="8">
                  <c:v>9</c:v>
                </c:pt>
                <c:pt idx="9">
                  <c:v>8</c:v>
                </c:pt>
                <c:pt idx="10">
                  <c:v>6</c:v>
                </c:pt>
                <c:pt idx="11">
                  <c:v>4</c:v>
                </c:pt>
                <c:pt idx="12">
                  <c:v>3</c:v>
                </c:pt>
                <c:pt idx="13">
                  <c:v>2</c:v>
                </c:pt>
                <c:pt idx="14">
                  <c:v>2</c:v>
                </c:pt>
                <c:pt idx="15">
                  <c:v>2</c:v>
                </c:pt>
                <c:pt idx="16">
                  <c:v>1</c:v>
                </c:pt>
                <c:pt idx="17">
                  <c:v>1</c:v>
                </c:pt>
                <c:pt idx="18">
                  <c:v>1</c:v>
                </c:pt>
                <c:pt idx="19">
                  <c:v>1</c:v>
                </c:pt>
                <c:pt idx="20">
                  <c:v>1</c:v>
                </c:pt>
                <c:pt idx="21">
                  <c:v>1</c:v>
                </c:pt>
              </c:numCache>
            </c:numRef>
          </c:val>
          <c:extLst>
            <c:ext xmlns:c16="http://schemas.microsoft.com/office/drawing/2014/chart" uri="{C3380CC4-5D6E-409C-BE32-E72D297353CC}">
              <c16:uniqueId val="{00000000-3F7E-45AA-A37C-F1815D342241}"/>
            </c:ext>
          </c:extLst>
        </c:ser>
        <c:dLbls>
          <c:showLegendKey val="0"/>
          <c:showVal val="0"/>
          <c:showCatName val="0"/>
          <c:showSerName val="0"/>
          <c:showPercent val="0"/>
          <c:showBubbleSize val="0"/>
        </c:dLbls>
        <c:gapWidth val="219"/>
        <c:overlap val="-27"/>
        <c:axId val="884701087"/>
        <c:axId val="884701567"/>
      </c:barChart>
      <c:catAx>
        <c:axId val="88470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884701567"/>
        <c:crosses val="autoZero"/>
        <c:auto val="1"/>
        <c:lblAlgn val="ctr"/>
        <c:lblOffset val="100"/>
        <c:noMultiLvlLbl val="0"/>
      </c:catAx>
      <c:valAx>
        <c:axId val="884701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884701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tx1"/>
      </a:solidFill>
      <a:prstDash val="solid"/>
      <a:miter lim="800000"/>
    </a:ln>
    <a:effectLst/>
  </c:spPr>
  <c:txPr>
    <a:bodyPr/>
    <a:lstStyle/>
    <a:p>
      <a:pPr>
        <a:defRPr sz="1100" b="1">
          <a:solidFill>
            <a:schemeClr val="tx1"/>
          </a:solidFill>
          <a:latin typeface="Arial" panose="020B0604020202020204" pitchFamily="34" charset="0"/>
          <a:ea typeface="+mn-ea"/>
          <a:cs typeface="Arial" panose="020B0604020202020204" pitchFamily="34" charset="0"/>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r>
              <a:rPr lang="es-ES" b="1" dirty="0"/>
              <a:t>COMPARACIÓN DEL INDICE AEDICO DEL DISTRITO DE PUNCHANA, 1, 2 FEBRERO - 15 MARZO - 5 ABRIL 2024 - 03 MAYO 2024</a:t>
            </a:r>
          </a:p>
        </c:rich>
      </c:tx>
      <c:layout>
        <c:manualLayout>
          <c:xMode val="edge"/>
          <c:yMode val="edge"/>
          <c:x val="0.12140140896746975"/>
          <c:y val="6.324583496165803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endParaRPr lang="es-MX"/>
        </a:p>
      </c:txPr>
    </c:title>
    <c:autoTitleDeleted val="0"/>
    <c:plotArea>
      <c:layout>
        <c:manualLayout>
          <c:layoutTarget val="inner"/>
          <c:xMode val="edge"/>
          <c:yMode val="edge"/>
          <c:x val="5.6720311955987882E-2"/>
          <c:y val="0.27530988274706869"/>
          <c:w val="0.93407158624851927"/>
          <c:h val="0.57034041599071472"/>
        </c:manualLayout>
      </c:layout>
      <c:barChart>
        <c:barDir val="col"/>
        <c:grouping val="clustered"/>
        <c:varyColors val="0"/>
        <c:ser>
          <c:idx val="0"/>
          <c:order val="0"/>
          <c:tx>
            <c:strRef>
              <c:f>'I.A Distritos'!$B$5</c:f>
              <c:strCache>
                <c:ptCount val="1"/>
                <c:pt idx="0">
                  <c:v>FEBRERO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Distritos'!$A$6:$A$13</c:f>
              <c:strCache>
                <c:ptCount val="8"/>
                <c:pt idx="0">
                  <c:v>1</c:v>
                </c:pt>
                <c:pt idx="1">
                  <c:v>2</c:v>
                </c:pt>
                <c:pt idx="2">
                  <c:v>3</c:v>
                </c:pt>
                <c:pt idx="3">
                  <c:v>4</c:v>
                </c:pt>
                <c:pt idx="4">
                  <c:v>5</c:v>
                </c:pt>
                <c:pt idx="5">
                  <c:v>6</c:v>
                </c:pt>
                <c:pt idx="6">
                  <c:v>37</c:v>
                </c:pt>
                <c:pt idx="7">
                  <c:v>I.A PUNCHANA</c:v>
                </c:pt>
              </c:strCache>
            </c:strRef>
          </c:cat>
          <c:val>
            <c:numRef>
              <c:f>'I.A Distritos'!$B$6:$B$13</c:f>
              <c:numCache>
                <c:formatCode>0.0</c:formatCode>
                <c:ptCount val="8"/>
                <c:pt idx="0">
                  <c:v>12.698412698412698</c:v>
                </c:pt>
                <c:pt idx="1">
                  <c:v>14.285714285714286</c:v>
                </c:pt>
                <c:pt idx="2">
                  <c:v>6.25</c:v>
                </c:pt>
                <c:pt idx="3">
                  <c:v>12.5</c:v>
                </c:pt>
                <c:pt idx="4">
                  <c:v>14.285714285714286</c:v>
                </c:pt>
                <c:pt idx="5">
                  <c:v>10.344827586206897</c:v>
                </c:pt>
                <c:pt idx="6">
                  <c:v>8</c:v>
                </c:pt>
                <c:pt idx="7" formatCode="General">
                  <c:v>11.3</c:v>
                </c:pt>
              </c:numCache>
            </c:numRef>
          </c:val>
          <c:extLst>
            <c:ext xmlns:c16="http://schemas.microsoft.com/office/drawing/2014/chart" uri="{C3380CC4-5D6E-409C-BE32-E72D297353CC}">
              <c16:uniqueId val="{00000000-2949-481E-8AED-38FBBCEEB1EE}"/>
            </c:ext>
          </c:extLst>
        </c:ser>
        <c:ser>
          <c:idx val="1"/>
          <c:order val="1"/>
          <c:tx>
            <c:strRef>
              <c:f>'I.A Distritos'!$C$5</c:f>
              <c:strCache>
                <c:ptCount val="1"/>
                <c:pt idx="0">
                  <c:v>MARZO - ABRIL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Distritos'!$A$6:$A$13</c:f>
              <c:strCache>
                <c:ptCount val="8"/>
                <c:pt idx="0">
                  <c:v>1</c:v>
                </c:pt>
                <c:pt idx="1">
                  <c:v>2</c:v>
                </c:pt>
                <c:pt idx="2">
                  <c:v>3</c:v>
                </c:pt>
                <c:pt idx="3">
                  <c:v>4</c:v>
                </c:pt>
                <c:pt idx="4">
                  <c:v>5</c:v>
                </c:pt>
                <c:pt idx="5">
                  <c:v>6</c:v>
                </c:pt>
                <c:pt idx="6">
                  <c:v>37</c:v>
                </c:pt>
                <c:pt idx="7">
                  <c:v>I.A PUNCHANA</c:v>
                </c:pt>
              </c:strCache>
            </c:strRef>
          </c:cat>
          <c:val>
            <c:numRef>
              <c:f>'I.A Distritos'!$C$6:$C$13</c:f>
              <c:numCache>
                <c:formatCode>0.0</c:formatCode>
                <c:ptCount val="8"/>
                <c:pt idx="0">
                  <c:v>1.834862385321101</c:v>
                </c:pt>
                <c:pt idx="1">
                  <c:v>17.241379310344829</c:v>
                </c:pt>
                <c:pt idx="2">
                  <c:v>9.8765432098765427</c:v>
                </c:pt>
                <c:pt idx="3">
                  <c:v>13.978494623655914</c:v>
                </c:pt>
                <c:pt idx="4">
                  <c:v>9.67741935483871</c:v>
                </c:pt>
                <c:pt idx="5">
                  <c:v>17.829457364341085</c:v>
                </c:pt>
                <c:pt idx="6">
                  <c:v>11.607142857142858</c:v>
                </c:pt>
                <c:pt idx="7">
                  <c:v>11.7</c:v>
                </c:pt>
              </c:numCache>
            </c:numRef>
          </c:val>
          <c:extLst>
            <c:ext xmlns:c16="http://schemas.microsoft.com/office/drawing/2014/chart" uri="{C3380CC4-5D6E-409C-BE32-E72D297353CC}">
              <c16:uniqueId val="{00000001-2949-481E-8AED-38FBBCEEB1EE}"/>
            </c:ext>
          </c:extLst>
        </c:ser>
        <c:ser>
          <c:idx val="2"/>
          <c:order val="2"/>
          <c:tx>
            <c:strRef>
              <c:f>'I.A Distritos'!$D$5</c:f>
              <c:strCache>
                <c:ptCount val="1"/>
                <c:pt idx="0">
                  <c:v>MAYO - 2024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Distritos'!$A$6:$A$13</c:f>
              <c:strCache>
                <c:ptCount val="8"/>
                <c:pt idx="0">
                  <c:v>1</c:v>
                </c:pt>
                <c:pt idx="1">
                  <c:v>2</c:v>
                </c:pt>
                <c:pt idx="2">
                  <c:v>3</c:v>
                </c:pt>
                <c:pt idx="3">
                  <c:v>4</c:v>
                </c:pt>
                <c:pt idx="4">
                  <c:v>5</c:v>
                </c:pt>
                <c:pt idx="5">
                  <c:v>6</c:v>
                </c:pt>
                <c:pt idx="6">
                  <c:v>37</c:v>
                </c:pt>
                <c:pt idx="7">
                  <c:v>I.A PUNCHANA</c:v>
                </c:pt>
              </c:strCache>
            </c:strRef>
          </c:cat>
          <c:val>
            <c:numRef>
              <c:f>'I.A Distritos'!$D$6:$D$13</c:f>
              <c:numCache>
                <c:formatCode>0.0</c:formatCode>
                <c:ptCount val="8"/>
                <c:pt idx="0">
                  <c:v>7.8125</c:v>
                </c:pt>
                <c:pt idx="1">
                  <c:v>3.8461538461538463</c:v>
                </c:pt>
                <c:pt idx="2">
                  <c:v>2.0833333333333335</c:v>
                </c:pt>
                <c:pt idx="3">
                  <c:v>7.2727272727272725</c:v>
                </c:pt>
                <c:pt idx="4">
                  <c:v>1.8181818181818181</c:v>
                </c:pt>
                <c:pt idx="5">
                  <c:v>13.725490196078431</c:v>
                </c:pt>
                <c:pt idx="6">
                  <c:v>4.0816326530612246</c:v>
                </c:pt>
                <c:pt idx="7">
                  <c:v>5.882352941176471</c:v>
                </c:pt>
              </c:numCache>
            </c:numRef>
          </c:val>
          <c:extLst>
            <c:ext xmlns:c16="http://schemas.microsoft.com/office/drawing/2014/chart" uri="{C3380CC4-5D6E-409C-BE32-E72D297353CC}">
              <c16:uniqueId val="{00000002-2949-481E-8AED-38FBBCEEB1EE}"/>
            </c:ext>
          </c:extLst>
        </c:ser>
        <c:dLbls>
          <c:showLegendKey val="0"/>
          <c:showVal val="0"/>
          <c:showCatName val="0"/>
          <c:showSerName val="0"/>
          <c:showPercent val="0"/>
          <c:showBubbleSize val="0"/>
        </c:dLbls>
        <c:gapWidth val="219"/>
        <c:overlap val="-27"/>
        <c:axId val="258770568"/>
        <c:axId val="258770960"/>
      </c:barChart>
      <c:catAx>
        <c:axId val="25877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8770960"/>
        <c:crosses val="autoZero"/>
        <c:auto val="1"/>
        <c:lblAlgn val="ctr"/>
        <c:lblOffset val="100"/>
        <c:noMultiLvlLbl val="0"/>
      </c:catAx>
      <c:valAx>
        <c:axId val="2587709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877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r>
              <a:rPr lang="es-ES" b="1"/>
              <a:t>COMPARACIÓN DEL INDICE AEDICO DEL DISTRITO DE IQUITOS, 1, 2 FEBRERO - 15 MARZO - 5 ABRIL 2024 - 03 MAYO 2024</a:t>
            </a:r>
          </a:p>
        </c:rich>
      </c:tx>
      <c:layout>
        <c:manualLayout>
          <c:xMode val="edge"/>
          <c:yMode val="edge"/>
          <c:x val="0.12883983360949383"/>
          <c:y val="2.697007648777400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mn-lt"/>
              <a:ea typeface="+mn-ea"/>
              <a:cs typeface="+mn-cs"/>
            </a:defRPr>
          </a:pPr>
          <a:endParaRPr lang="es-MX"/>
        </a:p>
      </c:txPr>
    </c:title>
    <c:autoTitleDeleted val="0"/>
    <c:plotArea>
      <c:layout/>
      <c:barChart>
        <c:barDir val="col"/>
        <c:grouping val="clustered"/>
        <c:varyColors val="0"/>
        <c:ser>
          <c:idx val="0"/>
          <c:order val="0"/>
          <c:tx>
            <c:strRef>
              <c:f>'I.A Distritos'!$B$14</c:f>
              <c:strCache>
                <c:ptCount val="1"/>
                <c:pt idx="0">
                  <c:v>FEBRERO</c:v>
                </c:pt>
              </c:strCache>
            </c:strRef>
          </c:tx>
          <c:spPr>
            <a:solidFill>
              <a:schemeClr val="accent1"/>
            </a:solidFill>
            <a:ln>
              <a:noFill/>
            </a:ln>
            <a:effectLst/>
          </c:spPr>
          <c:invertIfNegative val="0"/>
          <c:dLbls>
            <c:dLbl>
              <c:idx val="12"/>
              <c:layout>
                <c:manualLayout>
                  <c:x val="-1.3533995753156967E-2"/>
                  <c:y val="1.3485038243886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533-4C79-A9AB-91D8E9F4544B}"/>
                </c:ext>
              </c:extLst>
            </c:dLbl>
            <c:dLbl>
              <c:idx val="13"/>
              <c:layout>
                <c:manualLayout>
                  <c:x val="-3.8668559294735613E-3"/>
                  <c:y val="2.0227557365830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533-4C79-A9AB-91D8E9F4544B}"/>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Distritos'!$A$15:$A$28</c:f>
              <c:strCache>
                <c:ptCount val="14"/>
                <c:pt idx="0">
                  <c:v>7</c:v>
                </c:pt>
                <c:pt idx="1">
                  <c:v>8</c:v>
                </c:pt>
                <c:pt idx="2">
                  <c:v>9</c:v>
                </c:pt>
                <c:pt idx="3">
                  <c:v>10</c:v>
                </c:pt>
                <c:pt idx="4">
                  <c:v>11</c:v>
                </c:pt>
                <c:pt idx="5">
                  <c:v>12</c:v>
                </c:pt>
                <c:pt idx="6">
                  <c:v>13</c:v>
                </c:pt>
                <c:pt idx="7">
                  <c:v>14</c:v>
                </c:pt>
                <c:pt idx="8">
                  <c:v>15</c:v>
                </c:pt>
                <c:pt idx="9">
                  <c:v>16</c:v>
                </c:pt>
                <c:pt idx="10">
                  <c:v>17</c:v>
                </c:pt>
                <c:pt idx="11">
                  <c:v>18</c:v>
                </c:pt>
                <c:pt idx="12">
                  <c:v>19</c:v>
                </c:pt>
                <c:pt idx="13">
                  <c:v>I.A IQUITOS</c:v>
                </c:pt>
              </c:strCache>
            </c:strRef>
          </c:cat>
          <c:val>
            <c:numRef>
              <c:f>'I.A Distritos'!$B$15:$B$28</c:f>
              <c:numCache>
                <c:formatCode>0.0</c:formatCode>
                <c:ptCount val="14"/>
                <c:pt idx="0">
                  <c:v>11.111111111111111</c:v>
                </c:pt>
                <c:pt idx="1">
                  <c:v>42.10526315789474</c:v>
                </c:pt>
                <c:pt idx="2">
                  <c:v>9.615384615384615</c:v>
                </c:pt>
                <c:pt idx="3">
                  <c:v>8.9285714285714288</c:v>
                </c:pt>
                <c:pt idx="4">
                  <c:v>12</c:v>
                </c:pt>
                <c:pt idx="5">
                  <c:v>12.5</c:v>
                </c:pt>
                <c:pt idx="6">
                  <c:v>21.276595744680851</c:v>
                </c:pt>
                <c:pt idx="7">
                  <c:v>12.903225806451612</c:v>
                </c:pt>
                <c:pt idx="8">
                  <c:v>30</c:v>
                </c:pt>
                <c:pt idx="9">
                  <c:v>11.940298507462687</c:v>
                </c:pt>
                <c:pt idx="10">
                  <c:v>25.757575757575758</c:v>
                </c:pt>
                <c:pt idx="11">
                  <c:v>6.8965517241379306</c:v>
                </c:pt>
                <c:pt idx="12">
                  <c:v>10.344827586206897</c:v>
                </c:pt>
                <c:pt idx="13">
                  <c:v>16.666666666666668</c:v>
                </c:pt>
              </c:numCache>
            </c:numRef>
          </c:val>
          <c:extLst>
            <c:ext xmlns:c16="http://schemas.microsoft.com/office/drawing/2014/chart" uri="{C3380CC4-5D6E-409C-BE32-E72D297353CC}">
              <c16:uniqueId val="{00000000-F533-4C79-A9AB-91D8E9F4544B}"/>
            </c:ext>
          </c:extLst>
        </c:ser>
        <c:ser>
          <c:idx val="1"/>
          <c:order val="1"/>
          <c:tx>
            <c:strRef>
              <c:f>'I.A Distritos'!$C$14</c:f>
              <c:strCache>
                <c:ptCount val="1"/>
                <c:pt idx="0">
                  <c:v>MARZO - ABRIL 2024</c:v>
                </c:pt>
              </c:strCache>
            </c:strRef>
          </c:tx>
          <c:spPr>
            <a:solidFill>
              <a:schemeClr val="accent2"/>
            </a:solidFill>
            <a:ln>
              <a:noFill/>
            </a:ln>
            <a:effectLst/>
          </c:spPr>
          <c:invertIfNegative val="0"/>
          <c:dLbls>
            <c:dLbl>
              <c:idx val="1"/>
              <c:layout>
                <c:manualLayout>
                  <c:x val="1.1600567788420259E-2"/>
                  <c:y val="1.3485038243886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533-4C79-A9AB-91D8E9F4544B}"/>
                </c:ext>
              </c:extLst>
            </c:dLbl>
            <c:dLbl>
              <c:idx val="4"/>
              <c:layout>
                <c:manualLayout>
                  <c:x val="-7.2534605529372064E-17"/>
                  <c:y val="2.0227557365830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33-4C79-A9AB-91D8E9F4544B}"/>
                </c:ext>
              </c:extLst>
            </c:dLbl>
            <c:dLbl>
              <c:idx val="8"/>
              <c:layout>
                <c:manualLayout>
                  <c:x val="7.7337118589467678E-3"/>
                  <c:y val="-3.3712595609716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533-4C79-A9AB-91D8E9F4544B}"/>
                </c:ext>
              </c:extLst>
            </c:dLbl>
            <c:dLbl>
              <c:idx val="11"/>
              <c:layout>
                <c:manualLayout>
                  <c:x val="-7.7337118589468389E-3"/>
                  <c:y val="2.0227557365830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533-4C79-A9AB-91D8E9F4544B}"/>
                </c:ext>
              </c:extLst>
            </c:dLbl>
            <c:dLbl>
              <c:idx val="12"/>
              <c:layout>
                <c:manualLayout>
                  <c:x val="3.8668559294732776E-3"/>
                  <c:y val="6.74251912194337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33-4C79-A9AB-91D8E9F4544B}"/>
                </c:ext>
              </c:extLst>
            </c:dLbl>
            <c:dLbl>
              <c:idx val="13"/>
              <c:layout>
                <c:manualLayout>
                  <c:x val="3.8668559294734194E-3"/>
                  <c:y val="1.3485038243886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533-4C79-A9AB-91D8E9F4544B}"/>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Distritos'!$A$15:$A$28</c:f>
              <c:strCache>
                <c:ptCount val="14"/>
                <c:pt idx="0">
                  <c:v>7</c:v>
                </c:pt>
                <c:pt idx="1">
                  <c:v>8</c:v>
                </c:pt>
                <c:pt idx="2">
                  <c:v>9</c:v>
                </c:pt>
                <c:pt idx="3">
                  <c:v>10</c:v>
                </c:pt>
                <c:pt idx="4">
                  <c:v>11</c:v>
                </c:pt>
                <c:pt idx="5">
                  <c:v>12</c:v>
                </c:pt>
                <c:pt idx="6">
                  <c:v>13</c:v>
                </c:pt>
                <c:pt idx="7">
                  <c:v>14</c:v>
                </c:pt>
                <c:pt idx="8">
                  <c:v>15</c:v>
                </c:pt>
                <c:pt idx="9">
                  <c:v>16</c:v>
                </c:pt>
                <c:pt idx="10">
                  <c:v>17</c:v>
                </c:pt>
                <c:pt idx="11">
                  <c:v>18</c:v>
                </c:pt>
                <c:pt idx="12">
                  <c:v>19</c:v>
                </c:pt>
                <c:pt idx="13">
                  <c:v>I.A IQUITOS</c:v>
                </c:pt>
              </c:strCache>
            </c:strRef>
          </c:cat>
          <c:val>
            <c:numRef>
              <c:f>'I.A Distritos'!$C$15:$C$28</c:f>
              <c:numCache>
                <c:formatCode>0.0</c:formatCode>
                <c:ptCount val="14"/>
                <c:pt idx="0">
                  <c:v>14.9</c:v>
                </c:pt>
                <c:pt idx="1">
                  <c:v>22.7</c:v>
                </c:pt>
                <c:pt idx="2">
                  <c:v>16.399999999999999</c:v>
                </c:pt>
                <c:pt idx="3">
                  <c:v>12.4</c:v>
                </c:pt>
                <c:pt idx="4">
                  <c:v>7.5</c:v>
                </c:pt>
                <c:pt idx="5">
                  <c:v>14.4</c:v>
                </c:pt>
                <c:pt idx="6">
                  <c:v>16.100000000000001</c:v>
                </c:pt>
                <c:pt idx="7">
                  <c:v>9.6999999999999993</c:v>
                </c:pt>
                <c:pt idx="8">
                  <c:v>16.2</c:v>
                </c:pt>
                <c:pt idx="9">
                  <c:v>9</c:v>
                </c:pt>
                <c:pt idx="10">
                  <c:v>7.1</c:v>
                </c:pt>
                <c:pt idx="11">
                  <c:v>11.4</c:v>
                </c:pt>
                <c:pt idx="12">
                  <c:v>11.4</c:v>
                </c:pt>
                <c:pt idx="13">
                  <c:v>13</c:v>
                </c:pt>
              </c:numCache>
            </c:numRef>
          </c:val>
          <c:extLst>
            <c:ext xmlns:c16="http://schemas.microsoft.com/office/drawing/2014/chart" uri="{C3380CC4-5D6E-409C-BE32-E72D297353CC}">
              <c16:uniqueId val="{00000003-F533-4C79-A9AB-91D8E9F4544B}"/>
            </c:ext>
          </c:extLst>
        </c:ser>
        <c:ser>
          <c:idx val="2"/>
          <c:order val="2"/>
          <c:tx>
            <c:strRef>
              <c:f>'I.A Distritos'!$D$14</c:f>
              <c:strCache>
                <c:ptCount val="1"/>
                <c:pt idx="0">
                  <c:v>MAYO - 2024</c:v>
                </c:pt>
              </c:strCache>
            </c:strRef>
          </c:tx>
          <c:spPr>
            <a:solidFill>
              <a:schemeClr val="accent3"/>
            </a:solidFill>
            <a:ln>
              <a:noFill/>
            </a:ln>
            <a:effectLst/>
          </c:spPr>
          <c:invertIfNegative val="0"/>
          <c:dLbls>
            <c:dLbl>
              <c:idx val="1"/>
              <c:layout>
                <c:manualLayout>
                  <c:x val="1.160056778842025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533-4C79-A9AB-91D8E9F4544B}"/>
                </c:ext>
              </c:extLst>
            </c:dLbl>
            <c:dLbl>
              <c:idx val="6"/>
              <c:layout>
                <c:manualLayout>
                  <c:x val="5.9347181008901351E-3"/>
                  <c:y val="-6.180571129963108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33-4C79-A9AB-91D8E9F4544B}"/>
                </c:ext>
              </c:extLst>
            </c:dLbl>
            <c:dLbl>
              <c:idx val="8"/>
              <c:layout>
                <c:manualLayout>
                  <c:x val="3.956478733926805E-3"/>
                  <c:y val="6.74251912194344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33-4C79-A9AB-91D8E9F4544B}"/>
                </c:ext>
              </c:extLst>
            </c:dLbl>
            <c:dLbl>
              <c:idx val="12"/>
              <c:layout>
                <c:manualLayout>
                  <c:x val="7.733711858946838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533-4C79-A9AB-91D8E9F4544B}"/>
                </c:ext>
              </c:extLst>
            </c:dLbl>
            <c:dLbl>
              <c:idx val="13"/>
              <c:layout>
                <c:manualLayout>
                  <c:x val="3.9564787339266601E-3"/>
                  <c:y val="1.0113778682915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33-4C79-A9AB-91D8E9F4544B}"/>
                </c:ext>
              </c:extLst>
            </c:dLbl>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Distritos'!$A$15:$A$28</c:f>
              <c:strCache>
                <c:ptCount val="14"/>
                <c:pt idx="0">
                  <c:v>7</c:v>
                </c:pt>
                <c:pt idx="1">
                  <c:v>8</c:v>
                </c:pt>
                <c:pt idx="2">
                  <c:v>9</c:v>
                </c:pt>
                <c:pt idx="3">
                  <c:v>10</c:v>
                </c:pt>
                <c:pt idx="4">
                  <c:v>11</c:v>
                </c:pt>
                <c:pt idx="5">
                  <c:v>12</c:v>
                </c:pt>
                <c:pt idx="6">
                  <c:v>13</c:v>
                </c:pt>
                <c:pt idx="7">
                  <c:v>14</c:v>
                </c:pt>
                <c:pt idx="8">
                  <c:v>15</c:v>
                </c:pt>
                <c:pt idx="9">
                  <c:v>16</c:v>
                </c:pt>
                <c:pt idx="10">
                  <c:v>17</c:v>
                </c:pt>
                <c:pt idx="11">
                  <c:v>18</c:v>
                </c:pt>
                <c:pt idx="12">
                  <c:v>19</c:v>
                </c:pt>
                <c:pt idx="13">
                  <c:v>I.A IQUITOS</c:v>
                </c:pt>
              </c:strCache>
            </c:strRef>
          </c:cat>
          <c:val>
            <c:numRef>
              <c:f>'I.A Distritos'!$D$15:$D$28</c:f>
              <c:numCache>
                <c:formatCode>0.0</c:formatCode>
                <c:ptCount val="14"/>
                <c:pt idx="0">
                  <c:v>6.3492063492063489</c:v>
                </c:pt>
                <c:pt idx="1">
                  <c:v>12.962962962962964</c:v>
                </c:pt>
                <c:pt idx="2">
                  <c:v>5.882352941176471</c:v>
                </c:pt>
                <c:pt idx="3">
                  <c:v>3.5714285714285716</c:v>
                </c:pt>
                <c:pt idx="4">
                  <c:v>7.6923076923076925</c:v>
                </c:pt>
                <c:pt idx="5">
                  <c:v>0</c:v>
                </c:pt>
                <c:pt idx="6">
                  <c:v>2.0833333333333335</c:v>
                </c:pt>
                <c:pt idx="7">
                  <c:v>3.225806451612903</c:v>
                </c:pt>
                <c:pt idx="8">
                  <c:v>8.3333333333333339</c:v>
                </c:pt>
                <c:pt idx="9">
                  <c:v>5.9701492537313436</c:v>
                </c:pt>
                <c:pt idx="10">
                  <c:v>16.666666666666668</c:v>
                </c:pt>
                <c:pt idx="11">
                  <c:v>12.068965517241379</c:v>
                </c:pt>
                <c:pt idx="12">
                  <c:v>5.1724137931034484</c:v>
                </c:pt>
                <c:pt idx="13">
                  <c:v>7.1140939597315436</c:v>
                </c:pt>
              </c:numCache>
            </c:numRef>
          </c:val>
          <c:extLst>
            <c:ext xmlns:c16="http://schemas.microsoft.com/office/drawing/2014/chart" uri="{C3380CC4-5D6E-409C-BE32-E72D297353CC}">
              <c16:uniqueId val="{00000007-F533-4C79-A9AB-91D8E9F4544B}"/>
            </c:ext>
          </c:extLst>
        </c:ser>
        <c:dLbls>
          <c:showLegendKey val="0"/>
          <c:showVal val="0"/>
          <c:showCatName val="0"/>
          <c:showSerName val="0"/>
          <c:showPercent val="0"/>
          <c:showBubbleSize val="0"/>
        </c:dLbls>
        <c:gapWidth val="219"/>
        <c:overlap val="-27"/>
        <c:axId val="258771744"/>
        <c:axId val="258772136"/>
      </c:barChart>
      <c:catAx>
        <c:axId val="25877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8772136"/>
        <c:crosses val="autoZero"/>
        <c:auto val="1"/>
        <c:lblAlgn val="ctr"/>
        <c:lblOffset val="100"/>
        <c:noMultiLvlLbl val="0"/>
      </c:catAx>
      <c:valAx>
        <c:axId val="258772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877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1" i="0" u="none" strike="noStrike" kern="1200" spc="0" baseline="0">
                <a:solidFill>
                  <a:schemeClr val="dk1"/>
                </a:solidFill>
                <a:latin typeface="+mn-lt"/>
                <a:ea typeface="+mn-ea"/>
                <a:cs typeface="+mn-cs"/>
              </a:defRPr>
            </a:pPr>
            <a:r>
              <a:rPr lang="es-ES" b="1"/>
              <a:t>COMPARACIÓN DEL INDICE AEDICO DEL DISTRITO DE BELÉN, 1, 2 FEBRERO - 15 MARZO - 5 ABRIL 2024 - 03 MAYO 2024</a:t>
            </a:r>
          </a:p>
        </c:rich>
      </c:tx>
      <c:overlay val="0"/>
      <c:spPr>
        <a:noFill/>
        <a:ln>
          <a:noFill/>
        </a:ln>
        <a:effectLst/>
      </c:spPr>
      <c:txPr>
        <a:bodyPr rot="0" spcFirstLastPara="1" vertOverflow="ellipsis" vert="horz" wrap="square" anchor="ctr" anchorCtr="1"/>
        <a:lstStyle/>
        <a:p>
          <a:pPr algn="ctr" rtl="0">
            <a:defRPr sz="1400" b="1" i="0" u="none" strike="noStrike" kern="1200" spc="0" baseline="0">
              <a:solidFill>
                <a:schemeClr val="dk1"/>
              </a:solidFill>
              <a:latin typeface="+mn-lt"/>
              <a:ea typeface="+mn-ea"/>
              <a:cs typeface="+mn-cs"/>
            </a:defRPr>
          </a:pPr>
          <a:endParaRPr lang="es-MX"/>
        </a:p>
      </c:txPr>
    </c:title>
    <c:autoTitleDeleted val="0"/>
    <c:plotArea>
      <c:layout>
        <c:manualLayout>
          <c:layoutTarget val="inner"/>
          <c:xMode val="edge"/>
          <c:yMode val="edge"/>
          <c:x val="5.7035433070866143E-2"/>
          <c:y val="0.26364566697070624"/>
          <c:w val="0.90777938174394857"/>
          <c:h val="0.56306490486824379"/>
        </c:manualLayout>
      </c:layout>
      <c:barChart>
        <c:barDir val="col"/>
        <c:grouping val="clustered"/>
        <c:varyColors val="0"/>
        <c:ser>
          <c:idx val="0"/>
          <c:order val="0"/>
          <c:tx>
            <c:strRef>
              <c:f>'I.A Distritos'!$B$29</c:f>
              <c:strCache>
                <c:ptCount val="1"/>
                <c:pt idx="0">
                  <c:v>FEBRERO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Distritos'!$A$30:$A$36</c:f>
              <c:strCache>
                <c:ptCount val="7"/>
                <c:pt idx="0">
                  <c:v>20</c:v>
                </c:pt>
                <c:pt idx="1">
                  <c:v>21</c:v>
                </c:pt>
                <c:pt idx="2">
                  <c:v>22</c:v>
                </c:pt>
                <c:pt idx="3">
                  <c:v>23</c:v>
                </c:pt>
                <c:pt idx="4">
                  <c:v>24</c:v>
                </c:pt>
                <c:pt idx="5">
                  <c:v>25</c:v>
                </c:pt>
                <c:pt idx="6">
                  <c:v>I.A BELEN</c:v>
                </c:pt>
              </c:strCache>
            </c:strRef>
          </c:cat>
          <c:val>
            <c:numRef>
              <c:f>'I.A Distritos'!$B$30:$B$36</c:f>
              <c:numCache>
                <c:formatCode>0.0</c:formatCode>
                <c:ptCount val="7"/>
                <c:pt idx="0">
                  <c:v>10.1010101010101</c:v>
                </c:pt>
                <c:pt idx="1">
                  <c:v>6.3492063492063489</c:v>
                </c:pt>
                <c:pt idx="2">
                  <c:v>13.138686131386862</c:v>
                </c:pt>
                <c:pt idx="3">
                  <c:v>16.911764705882351</c:v>
                </c:pt>
                <c:pt idx="4">
                  <c:v>15.328467153284672</c:v>
                </c:pt>
                <c:pt idx="5">
                  <c:v>10.638297872340425</c:v>
                </c:pt>
                <c:pt idx="6">
                  <c:v>12.345679012345679</c:v>
                </c:pt>
              </c:numCache>
            </c:numRef>
          </c:val>
          <c:extLst>
            <c:ext xmlns:c16="http://schemas.microsoft.com/office/drawing/2014/chart" uri="{C3380CC4-5D6E-409C-BE32-E72D297353CC}">
              <c16:uniqueId val="{00000000-E8C4-4D9D-A06D-DC71D2CAF38F}"/>
            </c:ext>
          </c:extLst>
        </c:ser>
        <c:ser>
          <c:idx val="1"/>
          <c:order val="1"/>
          <c:tx>
            <c:strRef>
              <c:f>'I.A Distritos'!$C$29</c:f>
              <c:strCache>
                <c:ptCount val="1"/>
                <c:pt idx="0">
                  <c:v>MARZO - ABRIL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Distritos'!$A$30:$A$36</c:f>
              <c:strCache>
                <c:ptCount val="7"/>
                <c:pt idx="0">
                  <c:v>20</c:v>
                </c:pt>
                <c:pt idx="1">
                  <c:v>21</c:v>
                </c:pt>
                <c:pt idx="2">
                  <c:v>22</c:v>
                </c:pt>
                <c:pt idx="3">
                  <c:v>23</c:v>
                </c:pt>
                <c:pt idx="4">
                  <c:v>24</c:v>
                </c:pt>
                <c:pt idx="5">
                  <c:v>25</c:v>
                </c:pt>
                <c:pt idx="6">
                  <c:v>I.A BELEN</c:v>
                </c:pt>
              </c:strCache>
            </c:strRef>
          </c:cat>
          <c:val>
            <c:numRef>
              <c:f>'I.A Distritos'!$C$30:$C$36</c:f>
              <c:numCache>
                <c:formatCode>0.0</c:formatCode>
                <c:ptCount val="7"/>
                <c:pt idx="0">
                  <c:v>11.6</c:v>
                </c:pt>
                <c:pt idx="1">
                  <c:v>12.2</c:v>
                </c:pt>
                <c:pt idx="2">
                  <c:v>13.1</c:v>
                </c:pt>
                <c:pt idx="3">
                  <c:v>16.600000000000001</c:v>
                </c:pt>
                <c:pt idx="4">
                  <c:v>16.5</c:v>
                </c:pt>
                <c:pt idx="5">
                  <c:v>13.5</c:v>
                </c:pt>
                <c:pt idx="6">
                  <c:v>13.8</c:v>
                </c:pt>
              </c:numCache>
            </c:numRef>
          </c:val>
          <c:extLst>
            <c:ext xmlns:c16="http://schemas.microsoft.com/office/drawing/2014/chart" uri="{C3380CC4-5D6E-409C-BE32-E72D297353CC}">
              <c16:uniqueId val="{00000001-E8C4-4D9D-A06D-DC71D2CAF38F}"/>
            </c:ext>
          </c:extLst>
        </c:ser>
        <c:ser>
          <c:idx val="2"/>
          <c:order val="2"/>
          <c:tx>
            <c:strRef>
              <c:f>'I.A Distritos'!$D$29</c:f>
              <c:strCache>
                <c:ptCount val="1"/>
                <c:pt idx="0">
                  <c:v>MAYO - 2024</c:v>
                </c:pt>
              </c:strCache>
            </c:strRef>
          </c:tx>
          <c:spPr>
            <a:solidFill>
              <a:schemeClr val="accent4">
                <a:lumMod val="60000"/>
                <a:lumOff val="40000"/>
              </a:schemeClr>
            </a:solidFill>
            <a:ln>
              <a:solidFill>
                <a:schemeClr val="accent4">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dk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 Distritos'!$A$30:$A$36</c:f>
              <c:strCache>
                <c:ptCount val="7"/>
                <c:pt idx="0">
                  <c:v>20</c:v>
                </c:pt>
                <c:pt idx="1">
                  <c:v>21</c:v>
                </c:pt>
                <c:pt idx="2">
                  <c:v>22</c:v>
                </c:pt>
                <c:pt idx="3">
                  <c:v>23</c:v>
                </c:pt>
                <c:pt idx="4">
                  <c:v>24</c:v>
                </c:pt>
                <c:pt idx="5">
                  <c:v>25</c:v>
                </c:pt>
                <c:pt idx="6">
                  <c:v>I.A BELEN</c:v>
                </c:pt>
              </c:strCache>
            </c:strRef>
          </c:cat>
          <c:val>
            <c:numRef>
              <c:f>'I.A Distritos'!$D$30:$D$36</c:f>
              <c:numCache>
                <c:formatCode>0.0</c:formatCode>
                <c:ptCount val="7"/>
                <c:pt idx="0">
                  <c:v>8.1395348837209305</c:v>
                </c:pt>
                <c:pt idx="1">
                  <c:v>11.607142857142858</c:v>
                </c:pt>
                <c:pt idx="2">
                  <c:v>12.295081967213115</c:v>
                </c:pt>
                <c:pt idx="3">
                  <c:v>2.2222222222222223</c:v>
                </c:pt>
                <c:pt idx="4">
                  <c:v>10.218978102189782</c:v>
                </c:pt>
                <c:pt idx="5">
                  <c:v>14.736842105263158</c:v>
                </c:pt>
                <c:pt idx="6">
                  <c:v>9.606986899563319</c:v>
                </c:pt>
              </c:numCache>
            </c:numRef>
          </c:val>
          <c:extLst>
            <c:ext xmlns:c16="http://schemas.microsoft.com/office/drawing/2014/chart" uri="{C3380CC4-5D6E-409C-BE32-E72D297353CC}">
              <c16:uniqueId val="{00000002-E8C4-4D9D-A06D-DC71D2CAF38F}"/>
            </c:ext>
          </c:extLst>
        </c:ser>
        <c:dLbls>
          <c:showLegendKey val="0"/>
          <c:showVal val="0"/>
          <c:showCatName val="0"/>
          <c:showSerName val="0"/>
          <c:showPercent val="0"/>
          <c:showBubbleSize val="0"/>
        </c:dLbls>
        <c:gapWidth val="219"/>
        <c:overlap val="-27"/>
        <c:axId val="253972816"/>
        <c:axId val="253973208"/>
      </c:barChart>
      <c:catAx>
        <c:axId val="25397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3973208"/>
        <c:crosses val="autoZero"/>
        <c:auto val="1"/>
        <c:lblAlgn val="ctr"/>
        <c:lblOffset val="100"/>
        <c:noMultiLvlLbl val="0"/>
      </c:catAx>
      <c:valAx>
        <c:axId val="2539732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crossAx val="25397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MX"/>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6673-E5ED-4740-8C24-9A936F364B8F}" type="datetimeFigureOut">
              <a:rPr lang="es-PE" smtClean="0"/>
              <a:t>10/05/2024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40</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56</a:t>
            </a:fld>
            <a:endParaRPr lang="es-MX"/>
          </a:p>
        </p:txBody>
      </p:sp>
    </p:spTree>
    <p:extLst>
      <p:ext uri="{BB962C8B-B14F-4D97-AF65-F5344CB8AC3E}">
        <p14:creationId xmlns:p14="http://schemas.microsoft.com/office/powerpoint/2010/main" val="10137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57</a:t>
            </a:fld>
            <a:endParaRPr lang="es-MX"/>
          </a:p>
        </p:txBody>
      </p:sp>
    </p:spTree>
    <p:extLst>
      <p:ext uri="{BB962C8B-B14F-4D97-AF65-F5344CB8AC3E}">
        <p14:creationId xmlns:p14="http://schemas.microsoft.com/office/powerpoint/2010/main" val="89989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58</a:t>
            </a:fld>
            <a:endParaRPr lang="es-MX"/>
          </a:p>
        </p:txBody>
      </p:sp>
    </p:spTree>
    <p:extLst>
      <p:ext uri="{BB962C8B-B14F-4D97-AF65-F5344CB8AC3E}">
        <p14:creationId xmlns:p14="http://schemas.microsoft.com/office/powerpoint/2010/main" val="319997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59</a:t>
            </a:fld>
            <a:endParaRPr lang="es-MX"/>
          </a:p>
        </p:txBody>
      </p:sp>
    </p:spTree>
    <p:extLst>
      <p:ext uri="{BB962C8B-B14F-4D97-AF65-F5344CB8AC3E}">
        <p14:creationId xmlns:p14="http://schemas.microsoft.com/office/powerpoint/2010/main" val="12925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60</a:t>
            </a:fld>
            <a:endParaRPr lang="es-MX"/>
          </a:p>
        </p:txBody>
      </p:sp>
    </p:spTree>
    <p:extLst>
      <p:ext uri="{BB962C8B-B14F-4D97-AF65-F5344CB8AC3E}">
        <p14:creationId xmlns:p14="http://schemas.microsoft.com/office/powerpoint/2010/main" val="286953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61</a:t>
            </a:fld>
            <a:endParaRPr lang="es-MX"/>
          </a:p>
        </p:txBody>
      </p:sp>
    </p:spTree>
    <p:extLst>
      <p:ext uri="{BB962C8B-B14F-4D97-AF65-F5344CB8AC3E}">
        <p14:creationId xmlns:p14="http://schemas.microsoft.com/office/powerpoint/2010/main" val="268508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65</a:t>
            </a:fld>
            <a:endParaRPr lang="es-PE" dirty="0"/>
          </a:p>
        </p:txBody>
      </p:sp>
    </p:spTree>
    <p:extLst>
      <p:ext uri="{BB962C8B-B14F-4D97-AF65-F5344CB8AC3E}">
        <p14:creationId xmlns:p14="http://schemas.microsoft.com/office/powerpoint/2010/main" val="76520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67</a:t>
            </a:fld>
            <a:endParaRPr lang="es-PE" dirty="0"/>
          </a:p>
        </p:txBody>
      </p:sp>
    </p:spTree>
    <p:extLst>
      <p:ext uri="{BB962C8B-B14F-4D97-AF65-F5344CB8AC3E}">
        <p14:creationId xmlns:p14="http://schemas.microsoft.com/office/powerpoint/2010/main" val="4213139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69</a:t>
            </a:fld>
            <a:endParaRPr lang="es-PE" dirty="0"/>
          </a:p>
        </p:txBody>
      </p:sp>
    </p:spTree>
    <p:extLst>
      <p:ext uri="{BB962C8B-B14F-4D97-AF65-F5344CB8AC3E}">
        <p14:creationId xmlns:p14="http://schemas.microsoft.com/office/powerpoint/2010/main" val="328230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70</a:t>
            </a:fld>
            <a:endParaRPr lang="es-PE" dirty="0"/>
          </a:p>
        </p:txBody>
      </p:sp>
    </p:spTree>
    <p:extLst>
      <p:ext uri="{BB962C8B-B14F-4D97-AF65-F5344CB8AC3E}">
        <p14:creationId xmlns:p14="http://schemas.microsoft.com/office/powerpoint/2010/main" val="175453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16</a:t>
            </a:fld>
            <a:endParaRPr lang="es-PE" dirty="0"/>
          </a:p>
        </p:txBody>
      </p:sp>
    </p:spTree>
    <p:extLst>
      <p:ext uri="{BB962C8B-B14F-4D97-AF65-F5344CB8AC3E}">
        <p14:creationId xmlns:p14="http://schemas.microsoft.com/office/powerpoint/2010/main" val="338704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18</a:t>
            </a:fld>
            <a:endParaRPr lang="es-PE" dirty="0"/>
          </a:p>
        </p:txBody>
      </p:sp>
    </p:spTree>
    <p:extLst>
      <p:ext uri="{BB962C8B-B14F-4D97-AF65-F5344CB8AC3E}">
        <p14:creationId xmlns:p14="http://schemas.microsoft.com/office/powerpoint/2010/main" val="127451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39</a:t>
            </a:fld>
            <a:endParaRPr lang="es-PE" dirty="0"/>
          </a:p>
        </p:txBody>
      </p:sp>
    </p:spTree>
    <p:extLst>
      <p:ext uri="{BB962C8B-B14F-4D97-AF65-F5344CB8AC3E}">
        <p14:creationId xmlns:p14="http://schemas.microsoft.com/office/powerpoint/2010/main" val="29721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10/05/2024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10/05/2024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10/05/2024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10/05/2024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10/05/2024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10/05/2024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10/05/2024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10/05/2024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10/05/2024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10/05/2024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10/05/2024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10/05/2024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package" Target="../embeddings/Microsoft_Excel_Worksheet.xlsx"/></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3.emf"/></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4.emf"/></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8.emf"/></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671527" y="327769"/>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18)</a:t>
            </a:r>
          </a:p>
          <a:p>
            <a:pPr algn="ctr"/>
            <a:r>
              <a:rPr lang="es-ES" sz="3048" b="1" spc="47" dirty="0">
                <a:ln w="11430">
                  <a:noFill/>
                </a:ln>
                <a:solidFill>
                  <a:srgbClr val="00B0F0"/>
                </a:solidFill>
                <a:latin typeface="Arial" pitchFamily="34" charset="0"/>
                <a:cs typeface="Arial" pitchFamily="34" charset="0"/>
              </a:rPr>
              <a:t>(Del 28 abril al 04 de mayo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7"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15197" y="4366325"/>
            <a:ext cx="2188605" cy="20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01 -18 - 2024. </a:t>
            </a:r>
          </a:p>
        </p:txBody>
      </p:sp>
      <p:sp>
        <p:nvSpPr>
          <p:cNvPr id="8" name="1 CuadroTexto"/>
          <p:cNvSpPr txBox="1"/>
          <p:nvPr/>
        </p:nvSpPr>
        <p:spPr>
          <a:xfrm>
            <a:off x="229393" y="5517015"/>
            <a:ext cx="11962607" cy="83099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600" dirty="0">
                <a:effectLst/>
                <a:latin typeface="Arial" panose="020B0604020202020204" pitchFamily="34" charset="0"/>
                <a:cs typeface="Arial" panose="020B0604020202020204" pitchFamily="34" charset="0"/>
              </a:rPr>
              <a:t>Según etapa de vida, los casos de malaria  se concentran en la etapa niño </a:t>
            </a:r>
            <a:r>
              <a:rPr lang="es-PE" sz="1600" dirty="0">
                <a:solidFill>
                  <a:srgbClr val="FF0000"/>
                </a:solidFill>
                <a:effectLst/>
                <a:latin typeface="Arial" panose="020B0604020202020204" pitchFamily="34" charset="0"/>
                <a:cs typeface="Arial" panose="020B0604020202020204" pitchFamily="34" charset="0"/>
              </a:rPr>
              <a:t>(39.0%), </a:t>
            </a:r>
            <a:r>
              <a:rPr lang="es-PE" sz="1600" dirty="0">
                <a:effectLst/>
                <a:latin typeface="Arial" panose="020B0604020202020204" pitchFamily="34" charset="0"/>
                <a:cs typeface="Arial" panose="020B0604020202020204" pitchFamily="34" charset="0"/>
              </a:rPr>
              <a:t>lo cual demuestra transmisión autóctona en las comunidades de riesgo,  principalmente en niños de 6 A 11 años (20.1%), </a:t>
            </a:r>
            <a:r>
              <a:rPr lang="es-PE" sz="1600" dirty="0">
                <a:solidFill>
                  <a:srgbClr val="FF0000"/>
                </a:solidFill>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seguido de los casos de malaria en la etapa adulto con el </a:t>
            </a:r>
            <a:r>
              <a:rPr lang="es-PE" sz="1600" dirty="0">
                <a:solidFill>
                  <a:srgbClr val="FF0000"/>
                </a:solidFill>
                <a:effectLst/>
                <a:latin typeface="Arial" panose="020B0604020202020204" pitchFamily="34" charset="0"/>
                <a:cs typeface="Arial" panose="020B0604020202020204" pitchFamily="34" charset="0"/>
              </a:rPr>
              <a:t>23.2%</a:t>
            </a:r>
            <a:r>
              <a:rPr lang="es-PE" sz="1600" dirty="0">
                <a:effectLst/>
                <a:latin typeface="Arial" panose="020B0604020202020204" pitchFamily="34" charset="0"/>
                <a:cs typeface="Arial" panose="020B0604020202020204" pitchFamily="34" charset="0"/>
              </a:rPr>
              <a:t>.  </a:t>
            </a:r>
            <a:endParaRPr lang="es-PE" sz="1600"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350873" y="4657869"/>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sp>
        <p:nvSpPr>
          <p:cNvPr id="4" name="Cerrar llave 3"/>
          <p:cNvSpPr/>
          <p:nvPr/>
        </p:nvSpPr>
        <p:spPr>
          <a:xfrm>
            <a:off x="10577869" y="2311295"/>
            <a:ext cx="45719" cy="67266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Imagen 10">
            <a:extLst>
              <a:ext uri="{FF2B5EF4-FFF2-40B4-BE49-F238E27FC236}">
                <a16:creationId xmlns:a16="http://schemas.microsoft.com/office/drawing/2014/main" id="{484471AD-DBDA-4C3C-B63D-9F448A698B13}"/>
              </a:ext>
            </a:extLst>
          </p:cNvPr>
          <p:cNvPicPr>
            <a:picLocks noChangeAspect="1"/>
          </p:cNvPicPr>
          <p:nvPr/>
        </p:nvPicPr>
        <p:blipFill>
          <a:blip r:embed="rId2"/>
          <a:stretch>
            <a:fillRect/>
          </a:stretch>
        </p:blipFill>
        <p:spPr>
          <a:xfrm>
            <a:off x="350873" y="925486"/>
            <a:ext cx="11589489" cy="3795075"/>
          </a:xfrm>
          <a:prstGeom prst="rect">
            <a:avLst/>
          </a:prstGeom>
        </p:spPr>
      </p:pic>
    </p:spTree>
    <p:extLst>
      <p:ext uri="{BB962C8B-B14F-4D97-AF65-F5344CB8AC3E}">
        <p14:creationId xmlns:p14="http://schemas.microsoft.com/office/powerpoint/2010/main" val="18952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63798"/>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Tasa de Mortalidad x 100, 000 hab. para Malaria,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01 -18 - 2024. </a:t>
            </a: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12" name="1 CuadroTexto"/>
          <p:cNvSpPr txBox="1"/>
          <p:nvPr/>
        </p:nvSpPr>
        <p:spPr>
          <a:xfrm>
            <a:off x="170121" y="5979158"/>
            <a:ext cx="11780874" cy="83099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En el 2024, se registran 3 defunciones por Malaria: 01 niño por Malaria falciparum del distrito de Andoas, 01 joven de 24 años por Malaria vivax procedente del distrito del Napo y 01 una adolescente de 17 años proveniente de la localidad de llanchama del distrito de San Juan Bautista.</a:t>
            </a:r>
            <a:endParaRPr lang="es-PE" sz="1600" dirty="0">
              <a:solidFill>
                <a:srgbClr val="FF0000"/>
              </a:solidFill>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CAD14A65-F9AE-4D78-8959-77F2C014A519}"/>
              </a:ext>
            </a:extLst>
          </p:cNvPr>
          <p:cNvPicPr>
            <a:picLocks noChangeAspect="1"/>
          </p:cNvPicPr>
          <p:nvPr/>
        </p:nvPicPr>
        <p:blipFill>
          <a:blip r:embed="rId2"/>
          <a:stretch>
            <a:fillRect/>
          </a:stretch>
        </p:blipFill>
        <p:spPr>
          <a:xfrm>
            <a:off x="170121" y="925486"/>
            <a:ext cx="11780874" cy="5007028"/>
          </a:xfrm>
          <a:prstGeom prst="rect">
            <a:avLst/>
          </a:prstGeom>
          <a:ln>
            <a:solidFill>
              <a:schemeClr val="tx1"/>
            </a:solidFill>
          </a:ln>
        </p:spPr>
      </p:pic>
    </p:spTree>
    <p:extLst>
      <p:ext uri="{BB962C8B-B14F-4D97-AF65-F5344CB8AC3E}">
        <p14:creationId xmlns:p14="http://schemas.microsoft.com/office/powerpoint/2010/main" val="411877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714799"/>
            <a:ext cx="12118428" cy="103053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18-2024 se reportó 3,856 casos de dengue: 1,445 (</a:t>
            </a:r>
            <a:r>
              <a:rPr lang="es-PE" sz="1524" dirty="0">
                <a:solidFill>
                  <a:srgbClr val="FF0000"/>
                </a:solidFill>
                <a:latin typeface="Arial" panose="020B0604020202020204" pitchFamily="34" charset="0"/>
                <a:cs typeface="Arial" panose="020B0604020202020204" pitchFamily="34" charset="0"/>
              </a:rPr>
              <a:t>37.5%</a:t>
            </a:r>
            <a:r>
              <a:rPr lang="es-PE" sz="1524" dirty="0">
                <a:latin typeface="Arial" panose="020B0604020202020204" pitchFamily="34" charset="0"/>
                <a:cs typeface="Arial" panose="020B0604020202020204" pitchFamily="34" charset="0"/>
              </a:rPr>
              <a:t>) son confirmados y 2,411 (</a:t>
            </a:r>
            <a:r>
              <a:rPr lang="es-PE" sz="1524" dirty="0">
                <a:solidFill>
                  <a:srgbClr val="FF0000"/>
                </a:solidFill>
                <a:latin typeface="Arial" panose="020B0604020202020204" pitchFamily="34" charset="0"/>
                <a:cs typeface="Arial" panose="020B0604020202020204" pitchFamily="34" charset="0"/>
              </a:rPr>
              <a:t>62.5%</a:t>
            </a:r>
            <a:r>
              <a:rPr lang="es-PE" sz="1524" dirty="0">
                <a:latin typeface="Arial" panose="020B0604020202020204" pitchFamily="34" charset="0"/>
                <a:cs typeface="Arial" panose="020B0604020202020204" pitchFamily="34" charset="0"/>
              </a:rPr>
              <a:t>) son probables en espera de su clasificación final.  Se reportaron 3,504 (</a:t>
            </a:r>
            <a:r>
              <a:rPr lang="es-PE" sz="1524" dirty="0">
                <a:solidFill>
                  <a:srgbClr val="FF0000"/>
                </a:solidFill>
                <a:latin typeface="Arial" panose="020B0604020202020204" pitchFamily="34" charset="0"/>
                <a:cs typeface="Arial" panose="020B0604020202020204" pitchFamily="34" charset="0"/>
              </a:rPr>
              <a:t>90.8%</a:t>
            </a:r>
            <a:r>
              <a:rPr lang="es-PE" sz="1524" dirty="0">
                <a:latin typeface="Arial" panose="020B0604020202020204" pitchFamily="34" charset="0"/>
                <a:cs typeface="Arial" panose="020B0604020202020204" pitchFamily="34" charset="0"/>
              </a:rPr>
              <a:t>) casos Dengue Sin Señales de Alarma, 350 (</a:t>
            </a:r>
            <a:r>
              <a:rPr lang="es-PE" sz="1524" dirty="0">
                <a:solidFill>
                  <a:srgbClr val="FF0000"/>
                </a:solidFill>
                <a:latin typeface="Arial" panose="020B0604020202020204" pitchFamily="34" charset="0"/>
                <a:cs typeface="Arial" panose="020B0604020202020204" pitchFamily="34" charset="0"/>
              </a:rPr>
              <a:t>9.0%</a:t>
            </a:r>
            <a:r>
              <a:rPr lang="es-PE" sz="1524" dirty="0">
                <a:latin typeface="Arial" panose="020B0604020202020204" pitchFamily="34" charset="0"/>
                <a:cs typeface="Arial" panose="020B0604020202020204" pitchFamily="34" charset="0"/>
              </a:rPr>
              <a:t>) casos Dengue con signos de alarma y 02 casos de Dengue Grave (</a:t>
            </a:r>
            <a:r>
              <a:rPr lang="es-PE" sz="1524" dirty="0">
                <a:solidFill>
                  <a:srgbClr val="FF0000"/>
                </a:solidFill>
                <a:latin typeface="Arial" panose="020B0604020202020204" pitchFamily="34" charset="0"/>
                <a:cs typeface="Arial" panose="020B0604020202020204" pitchFamily="34" charset="0"/>
              </a:rPr>
              <a:t>0.2%</a:t>
            </a:r>
            <a:r>
              <a:rPr lang="es-PE" sz="1524" dirty="0">
                <a:latin typeface="Arial" panose="020B0604020202020204" pitchFamily="34" charset="0"/>
                <a:cs typeface="Arial" panose="020B0604020202020204" pitchFamily="34" charset="0"/>
              </a:rPr>
              <a:t>), no se reportaron fallecidos hasta la presente semana. Las últimas 5 semanas epidemiologica los casos de dengue se encuentran en descenso y en  </a:t>
            </a:r>
            <a:r>
              <a:rPr lang="es-PE" sz="1524" dirty="0">
                <a:solidFill>
                  <a:srgbClr val="FF0000"/>
                </a:solidFill>
                <a:latin typeface="Arial" panose="020B0604020202020204" pitchFamily="34" charset="0"/>
                <a:cs typeface="Arial" panose="020B0604020202020204" pitchFamily="34" charset="0"/>
              </a:rPr>
              <a:t>ZONA de EPIDEMIA.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1033570" y="5471942"/>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2F1E5E59-80AA-4578-99A0-E5352FFE4539}"/>
              </a:ext>
            </a:extLst>
          </p:cNvPr>
          <p:cNvPicPr>
            <a:picLocks noChangeAspect="1"/>
          </p:cNvPicPr>
          <p:nvPr/>
        </p:nvPicPr>
        <p:blipFill>
          <a:blip r:embed="rId2"/>
          <a:stretch>
            <a:fillRect/>
          </a:stretch>
        </p:blipFill>
        <p:spPr>
          <a:xfrm>
            <a:off x="73572" y="112662"/>
            <a:ext cx="12015647" cy="5359280"/>
          </a:xfrm>
          <a:prstGeom prst="rect">
            <a:avLst/>
          </a:prstGeom>
          <a:ln>
            <a:solidFill>
              <a:schemeClr val="tx1"/>
            </a:solidFill>
          </a:ln>
        </p:spPr>
      </p:pic>
    </p:spTree>
    <p:extLst>
      <p:ext uri="{BB962C8B-B14F-4D97-AF65-F5344CB8AC3E}">
        <p14:creationId xmlns:p14="http://schemas.microsoft.com/office/powerpoint/2010/main" val="237225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a:t>3,856</a:t>
            </a:r>
          </a:p>
          <a:p>
            <a:pPr algn="ctr"/>
            <a:r>
              <a:rPr lang="es-MX" dirty="0"/>
              <a:t>Casos Totales</a:t>
            </a:r>
            <a:endParaRPr lang="es-PE" dirty="0"/>
          </a:p>
        </p:txBody>
      </p:sp>
      <p:sp>
        <p:nvSpPr>
          <p:cNvPr id="8" name="CuadroTexto 7"/>
          <p:cNvSpPr txBox="1"/>
          <p:nvPr/>
        </p:nvSpPr>
        <p:spPr>
          <a:xfrm>
            <a:off x="402960"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1,445</a:t>
            </a:r>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2,411</a:t>
            </a:r>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solidFill>
                  <a:schemeClr val="tx1"/>
                </a:solidFill>
              </a:rPr>
              <a:t>05</a:t>
            </a:r>
          </a:p>
          <a:p>
            <a:pPr algn="ctr"/>
            <a:r>
              <a:rPr lang="es-MX" dirty="0"/>
              <a:t>(corte 04/05/2024)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1-18-2024</a:t>
            </a:r>
            <a:endParaRPr lang="es-PE" sz="3200" b="1" dirty="0"/>
          </a:p>
        </p:txBody>
      </p:sp>
      <p:pic>
        <p:nvPicPr>
          <p:cNvPr id="12" name="Imagen 11"/>
          <p:cNvPicPr>
            <a:picLocks noChangeAspect="1"/>
          </p:cNvPicPr>
          <p:nvPr/>
        </p:nvPicPr>
        <p:blipFill>
          <a:blip r:embed="rId2"/>
          <a:stretch>
            <a:fillRect/>
          </a:stretch>
        </p:blipFill>
        <p:spPr>
          <a:xfrm>
            <a:off x="3619659" y="1008219"/>
            <a:ext cx="4061123" cy="5741456"/>
          </a:xfrm>
          <a:prstGeom prst="rect">
            <a:avLst/>
          </a:prstGeom>
        </p:spPr>
      </p:pic>
      <p:pic>
        <p:nvPicPr>
          <p:cNvPr id="2" name="Imagen 1">
            <a:extLst>
              <a:ext uri="{FF2B5EF4-FFF2-40B4-BE49-F238E27FC236}">
                <a16:creationId xmlns:a16="http://schemas.microsoft.com/office/drawing/2014/main" id="{121DE47C-B0C2-4E8E-A3E6-E1F709577E92}"/>
              </a:ext>
            </a:extLst>
          </p:cNvPr>
          <p:cNvPicPr>
            <a:picLocks noChangeAspect="1"/>
          </p:cNvPicPr>
          <p:nvPr/>
        </p:nvPicPr>
        <p:blipFill>
          <a:blip r:embed="rId3"/>
          <a:stretch>
            <a:fillRect/>
          </a:stretch>
        </p:blipFill>
        <p:spPr>
          <a:xfrm>
            <a:off x="7738830" y="1080445"/>
            <a:ext cx="4394178" cy="5624740"/>
          </a:xfrm>
          <a:prstGeom prst="rect">
            <a:avLst/>
          </a:prstGeom>
          <a:ln>
            <a:solidFill>
              <a:schemeClr val="tx1"/>
            </a:solidFill>
          </a:ln>
        </p:spPr>
      </p:pic>
      <p:sp>
        <p:nvSpPr>
          <p:cNvPr id="14" name="CuadroTexto 13">
            <a:extLst>
              <a:ext uri="{FF2B5EF4-FFF2-40B4-BE49-F238E27FC236}">
                <a16:creationId xmlns:a16="http://schemas.microsoft.com/office/drawing/2014/main" id="{9F45EC7B-3883-476A-8AA8-825085C9E3E4}"/>
              </a:ext>
            </a:extLst>
          </p:cNvPr>
          <p:cNvSpPr txBox="1"/>
          <p:nvPr/>
        </p:nvSpPr>
        <p:spPr>
          <a:xfrm>
            <a:off x="3937543" y="664414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spTree>
    <p:extLst>
      <p:ext uri="{BB962C8B-B14F-4D97-AF65-F5344CB8AC3E}">
        <p14:creationId xmlns:p14="http://schemas.microsoft.com/office/powerpoint/2010/main" val="24997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SE1-SE18 - 2024.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7099798" y="4115047"/>
            <a:ext cx="4571999" cy="181588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Hasta la S.E. 18 - 2024. La etapa de vida adulto (30 a 59 años) concentra el mayor porcentaje de casos 1,070 casos  de dengue con el </a:t>
            </a:r>
            <a:r>
              <a:rPr lang="es-ES" sz="1400" dirty="0">
                <a:solidFill>
                  <a:srgbClr val="FF0000"/>
                </a:solidFill>
                <a:latin typeface="Arial" panose="020B0604020202020204" pitchFamily="34" charset="0"/>
                <a:cs typeface="Arial" panose="020B0604020202020204" pitchFamily="34" charset="0"/>
              </a:rPr>
              <a:t>27.7%</a:t>
            </a:r>
            <a:r>
              <a:rPr lang="es-ES" sz="1400" dirty="0">
                <a:latin typeface="Arial" panose="020B0604020202020204" pitchFamily="34" charset="0"/>
                <a:cs typeface="Arial" panose="020B0604020202020204" pitchFamily="34" charset="0"/>
              </a:rPr>
              <a:t>, seguido de la etapa niño (0 a 11 años)  con el </a:t>
            </a:r>
            <a:r>
              <a:rPr lang="es-ES" sz="1400" dirty="0">
                <a:solidFill>
                  <a:srgbClr val="FF0000"/>
                </a:solidFill>
                <a:latin typeface="Arial" panose="020B0604020202020204" pitchFamily="34" charset="0"/>
                <a:cs typeface="Arial" panose="020B0604020202020204" pitchFamily="34" charset="0"/>
              </a:rPr>
              <a:t>27.4%</a:t>
            </a:r>
            <a:r>
              <a:rPr lang="es-ES" sz="1400" dirty="0">
                <a:latin typeface="Arial" panose="020B0604020202020204" pitchFamily="34" charset="0"/>
                <a:cs typeface="Arial" panose="020B0604020202020204" pitchFamily="34" charset="0"/>
              </a:rPr>
              <a:t>, la mayoría de los casos corresponde a Dengue sin signos de alarma (3,504). </a:t>
            </a:r>
          </a:p>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Según sexo el 48% son del sexo masculino y el 52% de sexo femenino.</a:t>
            </a:r>
          </a:p>
        </p:txBody>
      </p:sp>
      <p:pic>
        <p:nvPicPr>
          <p:cNvPr id="9" name="Imagen 8">
            <a:extLst>
              <a:ext uri="{FF2B5EF4-FFF2-40B4-BE49-F238E27FC236}">
                <a16:creationId xmlns:a16="http://schemas.microsoft.com/office/drawing/2014/main" id="{3333D75A-4C64-4CBC-9FD9-3B2B2BA08576}"/>
              </a:ext>
            </a:extLst>
          </p:cNvPr>
          <p:cNvPicPr>
            <a:picLocks noChangeAspect="1"/>
          </p:cNvPicPr>
          <p:nvPr/>
        </p:nvPicPr>
        <p:blipFill>
          <a:blip r:embed="rId3"/>
          <a:stretch>
            <a:fillRect/>
          </a:stretch>
        </p:blipFill>
        <p:spPr>
          <a:xfrm>
            <a:off x="187223" y="970928"/>
            <a:ext cx="6724854" cy="2316480"/>
          </a:xfrm>
          <a:prstGeom prst="rect">
            <a:avLst/>
          </a:prstGeom>
          <a:ln>
            <a:solidFill>
              <a:schemeClr val="tx1"/>
            </a:solidFill>
          </a:ln>
        </p:spPr>
      </p:pic>
      <p:pic>
        <p:nvPicPr>
          <p:cNvPr id="10" name="Imagen 9">
            <a:extLst>
              <a:ext uri="{FF2B5EF4-FFF2-40B4-BE49-F238E27FC236}">
                <a16:creationId xmlns:a16="http://schemas.microsoft.com/office/drawing/2014/main" id="{8DD1B07F-BD86-43BF-9AB7-CA03C6690294}"/>
              </a:ext>
            </a:extLst>
          </p:cNvPr>
          <p:cNvPicPr>
            <a:picLocks noChangeAspect="1"/>
          </p:cNvPicPr>
          <p:nvPr/>
        </p:nvPicPr>
        <p:blipFill>
          <a:blip r:embed="rId4"/>
          <a:stretch>
            <a:fillRect/>
          </a:stretch>
        </p:blipFill>
        <p:spPr>
          <a:xfrm>
            <a:off x="353697" y="3440114"/>
            <a:ext cx="6558380" cy="3078747"/>
          </a:xfrm>
          <a:prstGeom prst="rect">
            <a:avLst/>
          </a:prstGeom>
          <a:ln>
            <a:solidFill>
              <a:schemeClr val="tx1"/>
            </a:solidFill>
          </a:ln>
        </p:spPr>
      </p:pic>
      <p:pic>
        <p:nvPicPr>
          <p:cNvPr id="11" name="Imagen 10">
            <a:extLst>
              <a:ext uri="{FF2B5EF4-FFF2-40B4-BE49-F238E27FC236}">
                <a16:creationId xmlns:a16="http://schemas.microsoft.com/office/drawing/2014/main" id="{DF332869-7667-4A96-8245-BE20E89B4923}"/>
              </a:ext>
            </a:extLst>
          </p:cNvPr>
          <p:cNvPicPr>
            <a:picLocks noChangeAspect="1"/>
          </p:cNvPicPr>
          <p:nvPr/>
        </p:nvPicPr>
        <p:blipFill>
          <a:blip r:embed="rId5"/>
          <a:stretch>
            <a:fillRect/>
          </a:stretch>
        </p:blipFill>
        <p:spPr>
          <a:xfrm>
            <a:off x="7107157" y="1009278"/>
            <a:ext cx="4564640" cy="2914713"/>
          </a:xfrm>
          <a:prstGeom prst="rect">
            <a:avLst/>
          </a:prstGeom>
          <a:ln>
            <a:solidFill>
              <a:schemeClr val="tx1"/>
            </a:solidFill>
          </a:ln>
        </p:spPr>
      </p:pic>
      <p:sp>
        <p:nvSpPr>
          <p:cNvPr id="12" name="CuadroTexto 11">
            <a:extLst>
              <a:ext uri="{FF2B5EF4-FFF2-40B4-BE49-F238E27FC236}">
                <a16:creationId xmlns:a16="http://schemas.microsoft.com/office/drawing/2014/main" id="{CEC04375-6EB8-46CE-87ED-5C5B25721B10}"/>
              </a:ext>
            </a:extLst>
          </p:cNvPr>
          <p:cNvSpPr txBox="1"/>
          <p:nvPr/>
        </p:nvSpPr>
        <p:spPr>
          <a:xfrm>
            <a:off x="7032971" y="6009806"/>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spTree>
    <p:extLst>
      <p:ext uri="{BB962C8B-B14F-4D97-AF65-F5344CB8AC3E}">
        <p14:creationId xmlns:p14="http://schemas.microsoft.com/office/powerpoint/2010/main" val="30332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82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18 - 2024 )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8 CuadroTexto"/>
          <p:cNvSpPr txBox="1"/>
          <p:nvPr/>
        </p:nvSpPr>
        <p:spPr>
          <a:xfrm>
            <a:off x="105103" y="6033213"/>
            <a:ext cx="11981793" cy="79598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18-2024, el </a:t>
            </a:r>
            <a:r>
              <a:rPr lang="es-PE" sz="1524" dirty="0">
                <a:solidFill>
                  <a:srgbClr val="FF0000"/>
                </a:solidFill>
                <a:latin typeface="Arial" panose="020B0604020202020204" pitchFamily="34" charset="0"/>
                <a:cs typeface="Arial" panose="020B0604020202020204" pitchFamily="34" charset="0"/>
              </a:rPr>
              <a:t>84.3% </a:t>
            </a:r>
            <a:r>
              <a:rPr lang="es-PE" sz="1524" dirty="0">
                <a:latin typeface="Arial" panose="020B0604020202020204" pitchFamily="34" charset="0"/>
                <a:cs typeface="Arial" panose="020B0604020202020204" pitchFamily="34" charset="0"/>
              </a:rPr>
              <a:t>de los casos se concentran en 10 distritos, siendo Yurimaguas el que más reporta (41.6%). En comparación con el año 2023 (4,690) los casos de dengue en el 2024 disminuyeron en un 17.8% (834 casos menos); Según el mapa de riesgo, 24 distritos están considerados de Alto riesgo, 6 de Mediano Riesgo y 5 distritos de bajo riesgo. </a:t>
            </a:r>
          </a:p>
        </p:txBody>
      </p:sp>
      <p:sp>
        <p:nvSpPr>
          <p:cNvPr id="10" name="CuadroTexto 9">
            <a:extLst>
              <a:ext uri="{FF2B5EF4-FFF2-40B4-BE49-F238E27FC236}">
                <a16:creationId xmlns:a16="http://schemas.microsoft.com/office/drawing/2014/main" id="{AA596912-E619-4325-840B-63DAA6D52131}"/>
              </a:ext>
            </a:extLst>
          </p:cNvPr>
          <p:cNvSpPr txBox="1"/>
          <p:nvPr/>
        </p:nvSpPr>
        <p:spPr>
          <a:xfrm>
            <a:off x="3502881" y="5743439"/>
            <a:ext cx="400085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90034A08-46E4-450C-9962-2EBE5EF138B0}"/>
              </a:ext>
            </a:extLst>
          </p:cNvPr>
          <p:cNvPicPr>
            <a:picLocks noChangeAspect="1"/>
          </p:cNvPicPr>
          <p:nvPr/>
        </p:nvPicPr>
        <p:blipFill>
          <a:blip r:embed="rId3"/>
          <a:stretch>
            <a:fillRect/>
          </a:stretch>
        </p:blipFill>
        <p:spPr>
          <a:xfrm>
            <a:off x="105104" y="698256"/>
            <a:ext cx="3493502" cy="5045183"/>
          </a:xfrm>
          <a:prstGeom prst="rect">
            <a:avLst/>
          </a:prstGeom>
        </p:spPr>
      </p:pic>
      <p:pic>
        <p:nvPicPr>
          <p:cNvPr id="3" name="Imagen 2">
            <a:extLst>
              <a:ext uri="{FF2B5EF4-FFF2-40B4-BE49-F238E27FC236}">
                <a16:creationId xmlns:a16="http://schemas.microsoft.com/office/drawing/2014/main" id="{8A29DAC7-EFB3-4FBF-AC7A-CE1EED4DA394}"/>
              </a:ext>
            </a:extLst>
          </p:cNvPr>
          <p:cNvPicPr>
            <a:picLocks noChangeAspect="1"/>
          </p:cNvPicPr>
          <p:nvPr/>
        </p:nvPicPr>
        <p:blipFill>
          <a:blip r:embed="rId4"/>
          <a:stretch>
            <a:fillRect/>
          </a:stretch>
        </p:blipFill>
        <p:spPr>
          <a:xfrm>
            <a:off x="3598605" y="890204"/>
            <a:ext cx="8403985" cy="4863069"/>
          </a:xfrm>
          <a:prstGeom prst="rect">
            <a:avLst/>
          </a:prstGeom>
          <a:ln>
            <a:solidFill>
              <a:schemeClr val="tx1"/>
            </a:solidFill>
          </a:ln>
        </p:spPr>
      </p:pic>
    </p:spTree>
    <p:extLst>
      <p:ext uri="{BB962C8B-B14F-4D97-AF65-F5344CB8AC3E}">
        <p14:creationId xmlns:p14="http://schemas.microsoft.com/office/powerpoint/2010/main" val="47226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15 – 18 -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452882" y="2050110"/>
            <a:ext cx="2051276" cy="3783343"/>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45" dirty="0"/>
              <a:t>El mapa de calor de dengue muestra casos dispersos en los 4 distritos de la ciudad de Iquitos, observándose el punto focalizado de mayor concentración de casos en el distrito de Iquitos: </a:t>
            </a:r>
            <a:r>
              <a:rPr lang="es-ES" sz="1845" dirty="0">
                <a:solidFill>
                  <a:srgbClr val="FF0000"/>
                </a:solidFill>
              </a:rPr>
              <a:t>(Sector 14).</a:t>
            </a:r>
            <a:endParaRPr lang="es-ES" sz="1845" dirty="0"/>
          </a:p>
        </p:txBody>
      </p:sp>
      <p:sp>
        <p:nvSpPr>
          <p:cNvPr id="3" name="Elipse 2">
            <a:extLst>
              <a:ext uri="{FF2B5EF4-FFF2-40B4-BE49-F238E27FC236}">
                <a16:creationId xmlns:a16="http://schemas.microsoft.com/office/drawing/2014/main" id="{DC656BC8-41E5-48C2-BC4F-2ABD22DF2E1C}"/>
              </a:ext>
            </a:extLst>
          </p:cNvPr>
          <p:cNvSpPr/>
          <p:nvPr/>
        </p:nvSpPr>
        <p:spPr>
          <a:xfrm>
            <a:off x="4995745" y="3010829"/>
            <a:ext cx="904869" cy="418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C0350B4F-26FD-4F36-8887-F3876A2D9647}"/>
              </a:ext>
            </a:extLst>
          </p:cNvPr>
          <p:cNvPicPr>
            <a:picLocks noChangeAspect="1"/>
          </p:cNvPicPr>
          <p:nvPr/>
        </p:nvPicPr>
        <p:blipFill>
          <a:blip r:embed="rId2"/>
          <a:stretch>
            <a:fillRect/>
          </a:stretch>
        </p:blipFill>
        <p:spPr>
          <a:xfrm>
            <a:off x="-121613" y="796413"/>
            <a:ext cx="9574495" cy="5953432"/>
          </a:xfrm>
          <a:prstGeom prst="rect">
            <a:avLst/>
          </a:prstGeom>
        </p:spPr>
      </p:pic>
    </p:spTree>
    <p:extLst>
      <p:ext uri="{BB962C8B-B14F-4D97-AF65-F5344CB8AC3E}">
        <p14:creationId xmlns:p14="http://schemas.microsoft.com/office/powerpoint/2010/main" val="373571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Tasa de Letalidad de Dengue, Región Loreto Años 2018 – *2024 (*SE 18). </a:t>
            </a:r>
          </a:p>
        </p:txBody>
      </p:sp>
      <p:sp>
        <p:nvSpPr>
          <p:cNvPr id="9" name="Rectángulo 8"/>
          <p:cNvSpPr/>
          <p:nvPr/>
        </p:nvSpPr>
        <p:spPr>
          <a:xfrm>
            <a:off x="6222708" y="5959010"/>
            <a:ext cx="950311" cy="290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3"/>
          </a:p>
        </p:txBody>
      </p:sp>
      <p:pic>
        <p:nvPicPr>
          <p:cNvPr id="3" name="Imagen 2">
            <a:extLst>
              <a:ext uri="{FF2B5EF4-FFF2-40B4-BE49-F238E27FC236}">
                <a16:creationId xmlns:a16="http://schemas.microsoft.com/office/drawing/2014/main" id="{B698013F-C7C1-431B-B3EF-3D3450BFF733}"/>
              </a:ext>
            </a:extLst>
          </p:cNvPr>
          <p:cNvPicPr>
            <a:picLocks noChangeAspect="1"/>
          </p:cNvPicPr>
          <p:nvPr/>
        </p:nvPicPr>
        <p:blipFill>
          <a:blip r:embed="rId3"/>
          <a:stretch>
            <a:fillRect/>
          </a:stretch>
        </p:blipFill>
        <p:spPr>
          <a:xfrm>
            <a:off x="301451" y="1024932"/>
            <a:ext cx="11394829" cy="5395965"/>
          </a:xfrm>
          <a:prstGeom prst="rect">
            <a:avLst/>
          </a:prstGeom>
          <a:ln>
            <a:solidFill>
              <a:schemeClr val="tx1"/>
            </a:solidFill>
          </a:ln>
        </p:spPr>
      </p:pic>
      <p:sp>
        <p:nvSpPr>
          <p:cNvPr id="6" name="CuadroTexto 5">
            <a:extLst>
              <a:ext uri="{FF2B5EF4-FFF2-40B4-BE49-F238E27FC236}">
                <a16:creationId xmlns:a16="http://schemas.microsoft.com/office/drawing/2014/main" id="{44CE27ED-2552-4EB9-AC14-6541DE2D0011}"/>
              </a:ext>
            </a:extLst>
          </p:cNvPr>
          <p:cNvSpPr txBox="1"/>
          <p:nvPr/>
        </p:nvSpPr>
        <p:spPr>
          <a:xfrm>
            <a:off x="495720" y="6420897"/>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spTree>
    <p:extLst>
      <p:ext uri="{BB962C8B-B14F-4D97-AF65-F5344CB8AC3E}">
        <p14:creationId xmlns:p14="http://schemas.microsoft.com/office/powerpoint/2010/main" val="2803896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N°18: SE18.2024</a:t>
            </a:r>
          </a:p>
          <a:p>
            <a:pPr algn="ctr"/>
            <a:r>
              <a:rPr lang="es-MX" b="1" dirty="0">
                <a:solidFill>
                  <a:srgbClr val="C00000"/>
                </a:solidFill>
                <a:latin typeface="Arial" panose="020B0604020202020204" pitchFamily="34" charset="0"/>
                <a:cs typeface="Arial" panose="020B0604020202020204" pitchFamily="34" charset="0"/>
              </a:rPr>
              <a:t>(Corte 04.MAY.2024)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153898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Notificadas por Semana Epidemiológica,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Año  2024  (S.E. 18)</a:t>
            </a:r>
          </a:p>
        </p:txBody>
      </p:sp>
      <p:sp>
        <p:nvSpPr>
          <p:cNvPr id="5" name="CuadroTexto 4"/>
          <p:cNvSpPr txBox="1"/>
          <p:nvPr/>
        </p:nvSpPr>
        <p:spPr>
          <a:xfrm>
            <a:off x="9877017" y="894735"/>
            <a:ext cx="2177331" cy="5721566"/>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18- 2024 se han notificado 32 daños bajo vigilancia, 3 de ellas representan el </a:t>
            </a:r>
            <a:r>
              <a:rPr lang="es-PE" sz="1524" dirty="0">
                <a:solidFill>
                  <a:srgbClr val="FF0000"/>
                </a:solidFill>
                <a:effectLst/>
                <a:latin typeface="Arial" panose="020B0604020202020204" pitchFamily="34" charset="0"/>
                <a:cs typeface="Arial" panose="020B0604020202020204" pitchFamily="34" charset="0"/>
              </a:rPr>
              <a:t>80.10%</a:t>
            </a:r>
            <a:r>
              <a:rPr lang="es-PE" sz="1524" dirty="0">
                <a:effectLst/>
                <a:latin typeface="Arial" panose="020B0604020202020204" pitchFamily="34" charset="0"/>
                <a:cs typeface="Arial" panose="020B0604020202020204" pitchFamily="34" charset="0"/>
              </a:rPr>
              <a:t> en las que prevalece Malaria Vivax (48.63%), Dengue sin signos de Alarma (21.33%) y Leptospirosis (11.59%). </a:t>
            </a:r>
          </a:p>
          <a:p>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En el 2023 se reportaron 32 enfermedades en ese mismo periodo, siendo las tres primeras enfermedades las mismas presentadas en el 2024. </a:t>
            </a:r>
          </a:p>
          <a:p>
            <a:endParaRPr lang="es-PE" sz="1524"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D5775512-7C68-4199-8B9D-E586B42B3239}"/>
              </a:ext>
            </a:extLst>
          </p:cNvPr>
          <p:cNvSpPr txBox="1"/>
          <p:nvPr/>
        </p:nvSpPr>
        <p:spPr>
          <a:xfrm>
            <a:off x="137652" y="6664462"/>
            <a:ext cx="3333136" cy="200055"/>
          </a:xfrm>
          <a:prstGeom prst="rect">
            <a:avLst/>
          </a:prstGeom>
          <a:noFill/>
        </p:spPr>
        <p:txBody>
          <a:bodyPr wrap="square" rtlCol="0">
            <a:spAutoFit/>
          </a:bodyPr>
          <a:lstStyle/>
          <a:p>
            <a:r>
              <a:rPr lang="es-MX" sz="700" dirty="0"/>
              <a:t>Fuente: Base Noti Sp Dirección de Epidemiología 2024</a:t>
            </a:r>
          </a:p>
        </p:txBody>
      </p:sp>
      <p:pic>
        <p:nvPicPr>
          <p:cNvPr id="7" name="Imagen 6">
            <a:extLst>
              <a:ext uri="{FF2B5EF4-FFF2-40B4-BE49-F238E27FC236}">
                <a16:creationId xmlns:a16="http://schemas.microsoft.com/office/drawing/2014/main" id="{9246E447-675A-4AE4-92B4-2DE91E5D8AD5}"/>
              </a:ext>
            </a:extLst>
          </p:cNvPr>
          <p:cNvPicPr>
            <a:picLocks noChangeAspect="1"/>
          </p:cNvPicPr>
          <p:nvPr/>
        </p:nvPicPr>
        <p:blipFill>
          <a:blip r:embed="rId2"/>
          <a:stretch>
            <a:fillRect/>
          </a:stretch>
        </p:blipFill>
        <p:spPr>
          <a:xfrm>
            <a:off x="137652" y="794327"/>
            <a:ext cx="9603432" cy="5821974"/>
          </a:xfrm>
          <a:prstGeom prst="rect">
            <a:avLst/>
          </a:prstGeom>
          <a:ln w="28575">
            <a:solidFill>
              <a:schemeClr val="tx1"/>
            </a:solidFill>
          </a:ln>
        </p:spPr>
      </p:pic>
    </p:spTree>
    <p:extLst>
      <p:ext uri="{BB962C8B-B14F-4D97-AF65-F5344CB8AC3E}">
        <p14:creationId xmlns:p14="http://schemas.microsoft.com/office/powerpoint/2010/main" val="700594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NÚMERO DE MUESTRAS DE DENGUE E INDICE DE POSITIVIDAD POR SEMANA EPIDEMIOLÓGICA. SE 18 2024. (CORTE 04.05.2024)</a:t>
            </a:r>
            <a:endParaRPr lang="en-US" sz="1700" b="1" dirty="0">
              <a:solidFill>
                <a:srgbClr val="002060"/>
              </a:solidFill>
              <a:latin typeface="Arial" panose="020B0604020202020204" pitchFamily="34" charset="0"/>
              <a:cs typeface="Arial" panose="020B0604020202020204" pitchFamily="34" charset="0"/>
            </a:endParaRPr>
          </a:p>
        </p:txBody>
      </p:sp>
      <p:sp>
        <p:nvSpPr>
          <p:cNvPr id="10" name="CuadroTexto 9"/>
          <p:cNvSpPr txBox="1"/>
          <p:nvPr/>
        </p:nvSpPr>
        <p:spPr>
          <a:xfrm>
            <a:off x="662730" y="5010735"/>
            <a:ext cx="5229777"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20</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90649" y="5434647"/>
            <a:ext cx="11879430" cy="646331"/>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El índice de positividad muestra el porcentaje de resultados positivos con respecto al número total de pruebas procesadas. </a:t>
            </a:r>
          </a:p>
          <a:p>
            <a:pPr algn="just"/>
            <a:r>
              <a:rPr lang="es-MX" sz="1200" b="1" dirty="0">
                <a:latin typeface="Arial" panose="020B0604020202020204" pitchFamily="34" charset="0"/>
                <a:cs typeface="Arial" panose="020B0604020202020204" pitchFamily="34" charset="0"/>
              </a:rPr>
              <a:t>Se observa una disminución del índice de positividad entre las semanas 15 y 16  9.44 % y 4.45 % respectivamente; sin embargo se observa un incremento del IP entre la SE 16 a la SE 17, con un IP del 7.33 % en la ultima SE.</a:t>
            </a:r>
          </a:p>
        </p:txBody>
      </p:sp>
      <p:pic>
        <p:nvPicPr>
          <p:cNvPr id="4" name="Imagen 3">
            <a:extLst>
              <a:ext uri="{FF2B5EF4-FFF2-40B4-BE49-F238E27FC236}">
                <a16:creationId xmlns:a16="http://schemas.microsoft.com/office/drawing/2014/main" id="{2BDA4ED9-EB0B-E971-1374-D4FD1253EEF1}"/>
              </a:ext>
            </a:extLst>
          </p:cNvPr>
          <p:cNvPicPr>
            <a:picLocks noChangeAspect="1"/>
          </p:cNvPicPr>
          <p:nvPr/>
        </p:nvPicPr>
        <p:blipFill>
          <a:blip r:embed="rId2"/>
          <a:stretch>
            <a:fillRect/>
          </a:stretch>
        </p:blipFill>
        <p:spPr>
          <a:xfrm>
            <a:off x="721453" y="912666"/>
            <a:ext cx="10679186" cy="4031392"/>
          </a:xfrm>
          <a:prstGeom prst="rect">
            <a:avLst/>
          </a:prstGeom>
        </p:spPr>
      </p:pic>
    </p:spTree>
    <p:extLst>
      <p:ext uri="{BB962C8B-B14F-4D97-AF65-F5344CB8AC3E}">
        <p14:creationId xmlns:p14="http://schemas.microsoft.com/office/powerpoint/2010/main" val="2465282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415765" y="5173152"/>
            <a:ext cx="11648122" cy="1200329"/>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Durante la semana epidemiológica 18, con corte 04.05.2024, se procesaron 70 muestras mediante la prueba de ELISA anticuerpo IgM, esta prueba se procesan en pacientes con tiempo de enfermedad mayor a 5 días. </a:t>
            </a:r>
          </a:p>
          <a:p>
            <a:pPr algn="just"/>
            <a:r>
              <a:rPr lang="es-MX" sz="1200" b="1" dirty="0">
                <a:latin typeface="Arial" panose="020B0604020202020204" pitchFamily="34" charset="0"/>
                <a:cs typeface="Arial" panose="020B0604020202020204" pitchFamily="34" charset="0"/>
              </a:rPr>
              <a:t>Se han analizado 83 muestras mediante la prueba de ELISA antígeno NS1, esta prueba permite un diagnóstico temprano, detecta la presencia del virus durante los primeros 5 días de enfermedad. </a:t>
            </a:r>
          </a:p>
          <a:p>
            <a:pPr algn="just"/>
            <a:r>
              <a:rPr lang="es-MX" sz="1200" b="1" dirty="0">
                <a:latin typeface="Arial" panose="020B0604020202020204" pitchFamily="34" charset="0"/>
                <a:cs typeface="Arial" panose="020B0604020202020204" pitchFamily="34" charset="0"/>
              </a:rPr>
              <a:t>Se han reportado 8 casos positivos que corresponden a pacientes que se encuentran en los primeros días de la enfermedad (ELISA Antígeno NS1). </a:t>
            </a:r>
          </a:p>
          <a:p>
            <a:pPr algn="just"/>
            <a:r>
              <a:rPr lang="es-MX" sz="1200" b="1" dirty="0">
                <a:latin typeface="Arial" panose="020B0604020202020204" pitchFamily="34" charset="0"/>
                <a:cs typeface="Arial" panose="020B0604020202020204" pitchFamily="34" charset="0"/>
              </a:rPr>
              <a:t>Y 6 casos positivas en pacientes con mas de cinco días de enfermedad (ELISA IgM). </a:t>
            </a:r>
            <a:endParaRPr lang="es-ES"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21</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29269"/>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TIPO DE PRUEBA (IgM y NS1). SE 18 2024. (CORTE 04.05.2024)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2008023" y="4792688"/>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2" name="Imagen 1">
            <a:extLst>
              <a:ext uri="{FF2B5EF4-FFF2-40B4-BE49-F238E27FC236}">
                <a16:creationId xmlns:a16="http://schemas.microsoft.com/office/drawing/2014/main" id="{B8A4551B-4167-6212-A420-6FB04F6A25D4}"/>
              </a:ext>
            </a:extLst>
          </p:cNvPr>
          <p:cNvPicPr>
            <a:picLocks noChangeAspect="1"/>
          </p:cNvPicPr>
          <p:nvPr/>
        </p:nvPicPr>
        <p:blipFill>
          <a:blip r:embed="rId2"/>
          <a:stretch>
            <a:fillRect/>
          </a:stretch>
        </p:blipFill>
        <p:spPr>
          <a:xfrm>
            <a:off x="2080470" y="509700"/>
            <a:ext cx="7550091" cy="4226846"/>
          </a:xfrm>
          <a:prstGeom prst="rect">
            <a:avLst/>
          </a:prstGeom>
        </p:spPr>
      </p:pic>
    </p:spTree>
    <p:extLst>
      <p:ext uri="{BB962C8B-B14F-4D97-AF65-F5344CB8AC3E}">
        <p14:creationId xmlns:p14="http://schemas.microsoft.com/office/powerpoint/2010/main" val="200796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3825" y="148459"/>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PROVINCIAS. SE 18 2024. (CORTE 04.05.2024)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988191" y="5498427"/>
            <a:ext cx="7900860" cy="276999"/>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En la SE 18, la provincia de Maynas es la que remite mayor número de muestras al Laboratorio (LRRL).</a:t>
            </a:r>
            <a:endParaRPr lang="es-ES"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22</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2097999" y="5103278"/>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a16="http://schemas.microsoft.com/office/drawing/2014/main" id="{DDE023C0-07A0-DCE7-3673-38B521A6883B}"/>
              </a:ext>
            </a:extLst>
          </p:cNvPr>
          <p:cNvPicPr>
            <a:picLocks noChangeAspect="1"/>
          </p:cNvPicPr>
          <p:nvPr/>
        </p:nvPicPr>
        <p:blipFill>
          <a:blip r:embed="rId2"/>
          <a:stretch>
            <a:fillRect/>
          </a:stretch>
        </p:blipFill>
        <p:spPr>
          <a:xfrm>
            <a:off x="1988191" y="743096"/>
            <a:ext cx="7900860" cy="4360182"/>
          </a:xfrm>
          <a:prstGeom prst="rect">
            <a:avLst/>
          </a:prstGeom>
        </p:spPr>
      </p:pic>
    </p:spTree>
    <p:extLst>
      <p:ext uri="{BB962C8B-B14F-4D97-AF65-F5344CB8AC3E}">
        <p14:creationId xmlns:p14="http://schemas.microsoft.com/office/powerpoint/2010/main" val="3667539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MESES. (CORTE 04.05.2024)</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274802" y="5398053"/>
            <a:ext cx="4547793" cy="1169551"/>
          </a:xfrm>
          <a:prstGeom prst="rect">
            <a:avLst/>
          </a:prstGeom>
          <a:noFill/>
        </p:spPr>
        <p:txBody>
          <a:bodyPr wrap="square" rtlCol="0">
            <a:spAutoFit/>
          </a:bodyPr>
          <a:lstStyle/>
          <a:p>
            <a:pPr algn="just"/>
            <a:r>
              <a:rPr lang="es-MX" sz="1400" dirty="0"/>
              <a:t>En el mes de abril se han procesado un total de 2988 muestras. </a:t>
            </a:r>
          </a:p>
          <a:p>
            <a:pPr algn="just"/>
            <a:r>
              <a:rPr lang="es-MX" sz="1400" dirty="0"/>
              <a:t>El 22 de abril, se observa un IP del 16.59 %, que corresponde a 35 muestras POSITIVAS de un total de 211 muestras procesadas.</a:t>
            </a:r>
          </a:p>
        </p:txBody>
      </p:sp>
      <p:sp>
        <p:nvSpPr>
          <p:cNvPr id="7" name="CuadroTexto 6">
            <a:extLst>
              <a:ext uri="{FF2B5EF4-FFF2-40B4-BE49-F238E27FC236}">
                <a16:creationId xmlns:a16="http://schemas.microsoft.com/office/drawing/2014/main" id="{86196E19-46F2-7AA3-F111-082C24EFECA8}"/>
              </a:ext>
            </a:extLst>
          </p:cNvPr>
          <p:cNvSpPr txBox="1"/>
          <p:nvPr/>
        </p:nvSpPr>
        <p:spPr>
          <a:xfrm>
            <a:off x="5276675" y="5361309"/>
            <a:ext cx="6439187" cy="1384995"/>
          </a:xfrm>
          <a:prstGeom prst="rect">
            <a:avLst/>
          </a:prstGeom>
          <a:noFill/>
        </p:spPr>
        <p:txBody>
          <a:bodyPr wrap="square" rtlCol="0">
            <a:spAutoFit/>
          </a:bodyPr>
          <a:lstStyle/>
          <a:p>
            <a:pPr algn="just"/>
            <a:r>
              <a:rPr lang="es-MX" sz="1400" dirty="0"/>
              <a:t>De las 211 muestras procesadas el 22 de abril, podemos destacar que los distritos con mayor IP fueron:</a:t>
            </a:r>
          </a:p>
          <a:p>
            <a:pPr marL="285750" indent="-285750" algn="just">
              <a:buFont typeface="Arial" panose="020B0604020202020204" pitchFamily="34" charset="0"/>
              <a:buChar char="•"/>
            </a:pPr>
            <a:r>
              <a:rPr lang="es-MX" sz="1400" dirty="0"/>
              <a:t>Yurimaguas, con 20 muestras positivas de un total de 52 muestras que corresponden a un IP de 38.46 %.</a:t>
            </a:r>
          </a:p>
          <a:p>
            <a:pPr marL="285750" indent="-285750" algn="just">
              <a:buFont typeface="Arial" panose="020B0604020202020204" pitchFamily="34" charset="0"/>
              <a:buChar char="•"/>
            </a:pPr>
            <a:r>
              <a:rPr lang="es-MX" sz="1400" dirty="0"/>
              <a:t>San Juan Bautista, con 3 muestras positivas de un total de 10 muestras que corresponden a IP de 30.0 %.</a:t>
            </a: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404131" y="5154027"/>
            <a:ext cx="4712616" cy="207282"/>
          </a:xfrm>
          <a:prstGeom prst="rect">
            <a:avLst/>
          </a:prstGeom>
        </p:spPr>
      </p:pic>
      <p:pic>
        <p:nvPicPr>
          <p:cNvPr id="10" name="Imagen 9">
            <a:extLst>
              <a:ext uri="{FF2B5EF4-FFF2-40B4-BE49-F238E27FC236}">
                <a16:creationId xmlns:a16="http://schemas.microsoft.com/office/drawing/2014/main" id="{A0D9CA77-4E54-92E4-CF37-087A4CD966EE}"/>
              </a:ext>
            </a:extLst>
          </p:cNvPr>
          <p:cNvPicPr>
            <a:picLocks noChangeAspect="1"/>
          </p:cNvPicPr>
          <p:nvPr/>
        </p:nvPicPr>
        <p:blipFill>
          <a:blip r:embed="rId2"/>
          <a:stretch>
            <a:fillRect/>
          </a:stretch>
        </p:blipFill>
        <p:spPr>
          <a:xfrm>
            <a:off x="5461233" y="5168576"/>
            <a:ext cx="4712616" cy="207282"/>
          </a:xfrm>
          <a:prstGeom prst="rect">
            <a:avLst/>
          </a:prstGeom>
        </p:spPr>
      </p:pic>
      <p:pic>
        <p:nvPicPr>
          <p:cNvPr id="11" name="Imagen 10">
            <a:extLst>
              <a:ext uri="{FF2B5EF4-FFF2-40B4-BE49-F238E27FC236}">
                <a16:creationId xmlns:a16="http://schemas.microsoft.com/office/drawing/2014/main" id="{82067B0A-2B22-F838-A70E-EDD4D0B2CC54}"/>
              </a:ext>
            </a:extLst>
          </p:cNvPr>
          <p:cNvPicPr>
            <a:picLocks noChangeAspect="1"/>
          </p:cNvPicPr>
          <p:nvPr/>
        </p:nvPicPr>
        <p:blipFill>
          <a:blip r:embed="rId3"/>
          <a:stretch>
            <a:fillRect/>
          </a:stretch>
        </p:blipFill>
        <p:spPr>
          <a:xfrm>
            <a:off x="5569852" y="527386"/>
            <a:ext cx="6258817" cy="4589898"/>
          </a:xfrm>
          <a:prstGeom prst="rect">
            <a:avLst/>
          </a:prstGeom>
        </p:spPr>
      </p:pic>
      <p:pic>
        <p:nvPicPr>
          <p:cNvPr id="3" name="Imagen 2">
            <a:extLst>
              <a:ext uri="{FF2B5EF4-FFF2-40B4-BE49-F238E27FC236}">
                <a16:creationId xmlns:a16="http://schemas.microsoft.com/office/drawing/2014/main" id="{48A22A36-F58C-B756-5DEF-19F3F8C5379F}"/>
              </a:ext>
            </a:extLst>
          </p:cNvPr>
          <p:cNvPicPr>
            <a:picLocks noChangeAspect="1"/>
          </p:cNvPicPr>
          <p:nvPr/>
        </p:nvPicPr>
        <p:blipFill>
          <a:blip r:embed="rId4"/>
          <a:stretch>
            <a:fillRect/>
          </a:stretch>
        </p:blipFill>
        <p:spPr>
          <a:xfrm>
            <a:off x="468360" y="398578"/>
            <a:ext cx="4521702" cy="4718706"/>
          </a:xfrm>
          <a:prstGeom prst="rect">
            <a:avLst/>
          </a:prstGeom>
        </p:spPr>
      </p:pic>
    </p:spTree>
    <p:extLst>
      <p:ext uri="{BB962C8B-B14F-4D97-AF65-F5344CB8AC3E}">
        <p14:creationId xmlns:p14="http://schemas.microsoft.com/office/powerpoint/2010/main" val="103159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511389" y="5412092"/>
            <a:ext cx="11140919" cy="461665"/>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Los establecimientos de Salud que remitieron mayor número de muestras fueron: Bellavista Nanay, 32 muestras; Hospital Apoyo Iquitos, 25 muestras; Hospital III Iquitos, 22 muestras. El mayor número de casos positivos se registro en el C.S. Bellavista Nanay con 4 casos.</a:t>
            </a: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24</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18 2024. (CORTE 04.05.2024)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1493459" y="5034574"/>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a16="http://schemas.microsoft.com/office/drawing/2014/main" id="{9D056DC3-C8AD-287E-CF9B-E387954FD901}"/>
              </a:ext>
            </a:extLst>
          </p:cNvPr>
          <p:cNvPicPr>
            <a:picLocks noChangeAspect="1"/>
          </p:cNvPicPr>
          <p:nvPr/>
        </p:nvPicPr>
        <p:blipFill>
          <a:blip r:embed="rId2"/>
          <a:stretch>
            <a:fillRect/>
          </a:stretch>
        </p:blipFill>
        <p:spPr>
          <a:xfrm>
            <a:off x="1602515" y="706816"/>
            <a:ext cx="8601075" cy="4219575"/>
          </a:xfrm>
          <a:prstGeom prst="rect">
            <a:avLst/>
          </a:prstGeom>
        </p:spPr>
      </p:pic>
    </p:spTree>
    <p:extLst>
      <p:ext uri="{BB962C8B-B14F-4D97-AF65-F5344CB8AC3E}">
        <p14:creationId xmlns:p14="http://schemas.microsoft.com/office/powerpoint/2010/main" val="253772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a:extLst>
              <a:ext uri="{FF2B5EF4-FFF2-40B4-BE49-F238E27FC236}">
                <a16:creationId xmlns:a16="http://schemas.microsoft.com/office/drawing/2014/main" id="{533D23D9-4D93-4733-B9E6-C63E581E3956}"/>
              </a:ext>
            </a:extLst>
          </p:cNvPr>
          <p:cNvGraphicFramePr>
            <a:graphicFrameLocks/>
          </p:cNvGraphicFramePr>
          <p:nvPr/>
        </p:nvGraphicFramePr>
        <p:xfrm>
          <a:off x="276620" y="1076953"/>
          <a:ext cx="11523284" cy="4510221"/>
        </p:xfrm>
        <a:graphic>
          <a:graphicData uri="http://schemas.openxmlformats.org/drawingml/2006/chart">
            <c:chart xmlns:c="http://schemas.openxmlformats.org/drawingml/2006/chart" xmlns:r="http://schemas.openxmlformats.org/officeDocument/2006/relationships" r:id="rId2"/>
          </a:graphicData>
        </a:graphic>
      </p:graphicFrame>
      <p:sp>
        <p:nvSpPr>
          <p:cNvPr id="3" name="Marcador de número de diapositiva 2"/>
          <p:cNvSpPr>
            <a:spLocks noGrp="1"/>
          </p:cNvSpPr>
          <p:nvPr>
            <p:ph type="sldNum" sz="quarter" idx="12"/>
          </p:nvPr>
        </p:nvSpPr>
        <p:spPr/>
        <p:txBody>
          <a:bodyPr/>
          <a:lstStyle/>
          <a:p>
            <a:fld id="{F5620382-0A46-4FB1-A959-BEC0BD143610}" type="slidenum">
              <a:rPr lang="en-US" smtClean="0"/>
              <a:t>25</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25</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276620" y="5587174"/>
            <a:ext cx="11523284" cy="523220"/>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hasta la SE18 en los años 2023 y 2024. Hasta la SE18-2024 se identificaron tres serotipos del virus: DENV-1, DENV-2 y DENV-3,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SE18-2024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47BFCF0-A271-4D12-8C20-B12399A73C21}"/>
              </a:ext>
            </a:extLst>
          </p:cNvPr>
          <p:cNvSpPr txBox="1"/>
          <p:nvPr/>
        </p:nvSpPr>
        <p:spPr>
          <a:xfrm>
            <a:off x="276620" y="6459865"/>
            <a:ext cx="4350688"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sp>
        <p:nvSpPr>
          <p:cNvPr id="2" name="CuadroTexto 1">
            <a:extLst>
              <a:ext uri="{FF2B5EF4-FFF2-40B4-BE49-F238E27FC236}">
                <a16:creationId xmlns:a16="http://schemas.microsoft.com/office/drawing/2014/main" id="{31849263-DD71-4C99-AC70-41DB7CF5D453}"/>
              </a:ext>
            </a:extLst>
          </p:cNvPr>
          <p:cNvSpPr txBox="1"/>
          <p:nvPr/>
        </p:nvSpPr>
        <p:spPr>
          <a:xfrm>
            <a:off x="10905278" y="3118842"/>
            <a:ext cx="678391" cy="230832"/>
          </a:xfrm>
          <a:prstGeom prst="rect">
            <a:avLst/>
          </a:prstGeom>
          <a:noFill/>
        </p:spPr>
        <p:txBody>
          <a:bodyPr wrap="none" rtlCol="0">
            <a:spAutoFit/>
          </a:bodyPr>
          <a:lstStyle/>
          <a:p>
            <a:r>
              <a:rPr lang="es-MX" sz="900" b="1" dirty="0"/>
              <a:t>Serotipo 1</a:t>
            </a:r>
            <a:endParaRPr lang="es-PE" sz="900" b="1" dirty="0"/>
          </a:p>
        </p:txBody>
      </p:sp>
      <p:sp>
        <p:nvSpPr>
          <p:cNvPr id="17" name="CuadroTexto 16">
            <a:extLst>
              <a:ext uri="{FF2B5EF4-FFF2-40B4-BE49-F238E27FC236}">
                <a16:creationId xmlns:a16="http://schemas.microsoft.com/office/drawing/2014/main" id="{62466509-5CE7-4F09-80A9-728F71C324F0}"/>
              </a:ext>
            </a:extLst>
          </p:cNvPr>
          <p:cNvSpPr txBox="1"/>
          <p:nvPr/>
        </p:nvSpPr>
        <p:spPr>
          <a:xfrm>
            <a:off x="11067011" y="3862209"/>
            <a:ext cx="732893" cy="246221"/>
          </a:xfrm>
          <a:prstGeom prst="rect">
            <a:avLst/>
          </a:prstGeom>
          <a:noFill/>
        </p:spPr>
        <p:txBody>
          <a:bodyPr wrap="none" rtlCol="0">
            <a:spAutoFit/>
          </a:bodyPr>
          <a:lstStyle/>
          <a:p>
            <a:r>
              <a:rPr lang="es-MX" sz="1000" b="1" dirty="0"/>
              <a:t>Serotipo 2</a:t>
            </a:r>
            <a:endParaRPr lang="es-PE" sz="1000" b="1" dirty="0"/>
          </a:p>
        </p:txBody>
      </p:sp>
      <p:cxnSp>
        <p:nvCxnSpPr>
          <p:cNvPr id="6" name="Conector recto de flecha 5">
            <a:extLst>
              <a:ext uri="{FF2B5EF4-FFF2-40B4-BE49-F238E27FC236}">
                <a16:creationId xmlns:a16="http://schemas.microsoft.com/office/drawing/2014/main" id="{2513D4DE-A64B-408D-A14A-EC56F0C73BB0}"/>
              </a:ext>
            </a:extLst>
          </p:cNvPr>
          <p:cNvCxnSpPr>
            <a:cxnSpLocks/>
            <a:stCxn id="2" idx="2"/>
          </p:cNvCxnSpPr>
          <p:nvPr/>
        </p:nvCxnSpPr>
        <p:spPr>
          <a:xfrm flipH="1">
            <a:off x="10905278" y="3349674"/>
            <a:ext cx="339196" cy="230832"/>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22A74E8C-79AB-47CA-9662-6F2F47422A39}"/>
              </a:ext>
            </a:extLst>
          </p:cNvPr>
          <p:cNvCxnSpPr>
            <a:cxnSpLocks/>
            <a:stCxn id="17" idx="2"/>
          </p:cNvCxnSpPr>
          <p:nvPr/>
        </p:nvCxnSpPr>
        <p:spPr>
          <a:xfrm flipH="1">
            <a:off x="10905278" y="4108430"/>
            <a:ext cx="528180" cy="5042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94804CF4-C607-41C6-9C82-E3A2F234B28D}"/>
              </a:ext>
            </a:extLst>
          </p:cNvPr>
          <p:cNvSpPr txBox="1"/>
          <p:nvPr/>
        </p:nvSpPr>
        <p:spPr>
          <a:xfrm>
            <a:off x="11067011" y="3555942"/>
            <a:ext cx="732893" cy="230832"/>
          </a:xfrm>
          <a:prstGeom prst="rect">
            <a:avLst/>
          </a:prstGeom>
          <a:noFill/>
        </p:spPr>
        <p:txBody>
          <a:bodyPr wrap="square" rtlCol="0">
            <a:spAutoFit/>
          </a:bodyPr>
          <a:lstStyle/>
          <a:p>
            <a:r>
              <a:rPr lang="es-MX" sz="900" b="1" dirty="0"/>
              <a:t>Serotipo 3</a:t>
            </a:r>
            <a:endParaRPr lang="es-PE" sz="900" b="1" dirty="0"/>
          </a:p>
        </p:txBody>
      </p:sp>
      <p:cxnSp>
        <p:nvCxnSpPr>
          <p:cNvPr id="21" name="Conector recto de flecha 20">
            <a:extLst>
              <a:ext uri="{FF2B5EF4-FFF2-40B4-BE49-F238E27FC236}">
                <a16:creationId xmlns:a16="http://schemas.microsoft.com/office/drawing/2014/main" id="{68F342D5-6582-4623-BF40-6038A25F4043}"/>
              </a:ext>
            </a:extLst>
          </p:cNvPr>
          <p:cNvCxnSpPr>
            <a:cxnSpLocks/>
            <a:stCxn id="18" idx="1"/>
          </p:cNvCxnSpPr>
          <p:nvPr/>
        </p:nvCxnSpPr>
        <p:spPr>
          <a:xfrm flipH="1">
            <a:off x="10784265" y="3671358"/>
            <a:ext cx="282746" cy="437072"/>
          </a:xfrm>
          <a:prstGeom prst="straightConnector1">
            <a:avLst/>
          </a:prstGeom>
          <a:ln w="28575">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5" name="Conector recto 4">
            <a:extLst>
              <a:ext uri="{FF2B5EF4-FFF2-40B4-BE49-F238E27FC236}">
                <a16:creationId xmlns:a16="http://schemas.microsoft.com/office/drawing/2014/main" id="{611DBFCE-DA1F-476E-81BF-64AC8B16F1F8}"/>
              </a:ext>
            </a:extLst>
          </p:cNvPr>
          <p:cNvCxnSpPr>
            <a:cxnSpLocks/>
          </p:cNvCxnSpPr>
          <p:nvPr/>
        </p:nvCxnSpPr>
        <p:spPr>
          <a:xfrm>
            <a:off x="5382703" y="1706253"/>
            <a:ext cx="0" cy="25091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06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5620382-0A46-4FB1-A959-BEC0BD143610}" type="slidenum">
              <a:rPr lang="en-US" smtClean="0"/>
              <a:t>26</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26</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335612" y="5335666"/>
            <a:ext cx="11684938" cy="1169551"/>
          </a:xfrm>
          <a:prstGeom prst="rect">
            <a:avLst/>
          </a:prstGeom>
          <a:no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SE18 se analizaron 416 muestras positivas a dengue por Serología (Prueba de ELISA). El 65% corresponde al Serotipo Denv-1 identificado en 11 distritos de la región, el 30% corresponden al Serotipo Denv-2 presente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Putumayo y Ucayali. Se identificaron 19 casos correspondientes al serotipo Denv-3 en toda la región Loreto, un incremento en Alto Amazonas con 11 casos y 8 en Maynas. La identificación de los serotipos es realizada por 3 laboratorios de los cuales 2 se encuentran en la región Loreto y 1 en Lima (Laboratorio de Referencia Nacional).</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(SE01-SE18.2024)</a:t>
            </a:r>
            <a:endParaRPr lang="en-US" sz="24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D1DC671C-A992-493F-BF46-C4E9F5273DEB}"/>
              </a:ext>
            </a:extLst>
          </p:cNvPr>
          <p:cNvSpPr txBox="1"/>
          <p:nvPr/>
        </p:nvSpPr>
        <p:spPr>
          <a:xfrm>
            <a:off x="335612" y="6519862"/>
            <a:ext cx="4722163"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graphicFrame>
        <p:nvGraphicFramePr>
          <p:cNvPr id="14" name="Gráfico 13">
            <a:extLst>
              <a:ext uri="{FF2B5EF4-FFF2-40B4-BE49-F238E27FC236}">
                <a16:creationId xmlns:a16="http://schemas.microsoft.com/office/drawing/2014/main" id="{1CDEB140-7BDA-48A1-B2D6-3B9D53D5D948}"/>
              </a:ext>
            </a:extLst>
          </p:cNvPr>
          <p:cNvGraphicFramePr>
            <a:graphicFrameLocks/>
          </p:cNvGraphicFramePr>
          <p:nvPr/>
        </p:nvGraphicFramePr>
        <p:xfrm>
          <a:off x="8344588" y="1245968"/>
          <a:ext cx="3995098" cy="2686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áfico 14">
            <a:extLst>
              <a:ext uri="{FF2B5EF4-FFF2-40B4-BE49-F238E27FC236}">
                <a16:creationId xmlns:a16="http://schemas.microsoft.com/office/drawing/2014/main" id="{C28223F8-E5E8-4D7A-8800-833275072211}"/>
              </a:ext>
            </a:extLst>
          </p:cNvPr>
          <p:cNvGraphicFramePr>
            <a:graphicFrameLocks/>
          </p:cNvGraphicFramePr>
          <p:nvPr/>
        </p:nvGraphicFramePr>
        <p:xfrm>
          <a:off x="335613" y="942681"/>
          <a:ext cx="8274987" cy="4392986"/>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n 1">
            <a:extLst>
              <a:ext uri="{FF2B5EF4-FFF2-40B4-BE49-F238E27FC236}">
                <a16:creationId xmlns:a16="http://schemas.microsoft.com/office/drawing/2014/main" id="{28E9716E-70E2-4666-9F3F-FBBC3D72C7EF}"/>
              </a:ext>
            </a:extLst>
          </p:cNvPr>
          <p:cNvPicPr>
            <a:picLocks noChangeAspect="1"/>
          </p:cNvPicPr>
          <p:nvPr/>
        </p:nvPicPr>
        <p:blipFill>
          <a:blip r:embed="rId4"/>
          <a:stretch>
            <a:fillRect/>
          </a:stretch>
        </p:blipFill>
        <p:spPr>
          <a:xfrm>
            <a:off x="8766993" y="4235520"/>
            <a:ext cx="3253557" cy="888983"/>
          </a:xfrm>
          <a:prstGeom prst="rect">
            <a:avLst/>
          </a:prstGeom>
        </p:spPr>
      </p:pic>
    </p:spTree>
    <p:extLst>
      <p:ext uri="{BB962C8B-B14F-4D97-AF65-F5344CB8AC3E}">
        <p14:creationId xmlns:p14="http://schemas.microsoft.com/office/powerpoint/2010/main" val="363000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PE" sz="4000" b="1" dirty="0">
                <a:solidFill>
                  <a:srgbClr val="002060"/>
                </a:solidFill>
                <a:effectLst>
                  <a:outerShdw blurRad="38100" dist="38100" dir="2700000" algn="tl">
                    <a:srgbClr val="000000">
                      <a:alpha val="43137"/>
                    </a:srgbClr>
                  </a:outerShdw>
                </a:effectLst>
              </a:rPr>
              <a:t>CONTROL</a:t>
            </a:r>
            <a:r>
              <a:rPr lang="es-PE" sz="4000" dirty="0">
                <a:solidFill>
                  <a:srgbClr val="002060"/>
                </a:solidFill>
              </a:rPr>
              <a:t> </a:t>
            </a:r>
            <a:r>
              <a:rPr lang="es-PE" sz="4000" b="1" dirty="0">
                <a:solidFill>
                  <a:srgbClr val="002060"/>
                </a:solidFill>
                <a:effectLst>
                  <a:outerShdw blurRad="38100" dist="38100" dir="2700000" algn="tl">
                    <a:srgbClr val="000000">
                      <a:alpha val="43137"/>
                    </a:srgbClr>
                  </a:outerShdw>
                </a:effectLst>
              </a:rPr>
              <a:t>DEL VECTOR </a:t>
            </a:r>
            <a:endParaRPr lang="en-US" sz="4000" b="1" dirty="0">
              <a:solidFill>
                <a:srgbClr val="002060"/>
              </a:solidFill>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PE" sz="2000" b="1" dirty="0">
                <a:solidFill>
                  <a:schemeClr val="accent5">
                    <a:lumMod val="75000"/>
                  </a:schemeClr>
                </a:solidFill>
                <a:latin typeface="Arial" panose="020B0604020202020204" pitchFamily="34" charset="0"/>
                <a:cs typeface="Arial" panose="020B0604020202020204" pitchFamily="34" charset="0"/>
              </a:rPr>
              <a:t>DIRECCIÓN DE SALUD AMBIENTAL</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N°18: SE18.2024</a:t>
            </a:r>
          </a:p>
          <a:p>
            <a:pPr algn="ctr"/>
            <a:r>
              <a:rPr lang="es-MX" b="1" dirty="0">
                <a:solidFill>
                  <a:srgbClr val="C00000"/>
                </a:solidFill>
                <a:latin typeface="Arial" panose="020B0604020202020204" pitchFamily="34" charset="0"/>
                <a:cs typeface="Arial" panose="020B0604020202020204" pitchFamily="34" charset="0"/>
              </a:rPr>
              <a:t>(Corte 02 Y 03.MAYO.2024)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825585" y="4696610"/>
            <a:ext cx="3199787"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CONTROL VECTORIAL</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spTree>
    <p:extLst>
      <p:ext uri="{BB962C8B-B14F-4D97-AF65-F5344CB8AC3E}">
        <p14:creationId xmlns:p14="http://schemas.microsoft.com/office/powerpoint/2010/main" val="1274139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3975192-A375-51A7-B3D5-EC18944D5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8415" y="994298"/>
            <a:ext cx="4359901" cy="5291091"/>
          </a:xfrm>
          <a:prstGeom prst="rect">
            <a:avLst/>
          </a:prstGeom>
        </p:spPr>
      </p:pic>
      <p:sp>
        <p:nvSpPr>
          <p:cNvPr id="7" name="Título 1">
            <a:extLst>
              <a:ext uri="{FF2B5EF4-FFF2-40B4-BE49-F238E27FC236}">
                <a16:creationId xmlns:a16="http://schemas.microsoft.com/office/drawing/2014/main" id="{230AD28F-CA72-B60C-9F08-73F3F9110751}"/>
              </a:ext>
            </a:extLst>
          </p:cNvPr>
          <p:cNvSpPr txBox="1">
            <a:spLocks/>
          </p:cNvSpPr>
          <p:nvPr/>
        </p:nvSpPr>
        <p:spPr>
          <a:xfrm>
            <a:off x="1356284" y="304650"/>
            <a:ext cx="9141633" cy="786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000000"/>
                </a:solidFill>
                <a:latin typeface="Calibri"/>
              </a:rPr>
              <a:t>II CICLO DE TRATAMIENTO FOCAL EN LOS 37 SETORES DE LA CIUDAD DE IQUITOS (</a:t>
            </a:r>
            <a:r>
              <a:rPr lang="es-ES" sz="2400" b="1" kern="0" dirty="0">
                <a:solidFill>
                  <a:srgbClr val="000000"/>
                </a:solidFill>
                <a:latin typeface="Calibri"/>
              </a:rPr>
              <a:t>23</a:t>
            </a:r>
            <a:r>
              <a:rPr lang="es-ES" sz="2400" b="1" dirty="0">
                <a:solidFill>
                  <a:srgbClr val="000000"/>
                </a:solidFill>
                <a:latin typeface="Calibri"/>
              </a:rPr>
              <a:t> Mar – 02 May 2024)</a:t>
            </a:r>
            <a:endParaRPr lang="es-PE" sz="2400" dirty="0"/>
          </a:p>
        </p:txBody>
      </p:sp>
      <p:sp>
        <p:nvSpPr>
          <p:cNvPr id="8" name="CuadroTexto 4">
            <a:extLst>
              <a:ext uri="{FF2B5EF4-FFF2-40B4-BE49-F238E27FC236}">
                <a16:creationId xmlns:a16="http://schemas.microsoft.com/office/drawing/2014/main" id="{ACE8C802-8CD9-779F-8E91-E2D5BB050F85}"/>
              </a:ext>
            </a:extLst>
          </p:cNvPr>
          <p:cNvSpPr txBox="1"/>
          <p:nvPr/>
        </p:nvSpPr>
        <p:spPr>
          <a:xfrm>
            <a:off x="741688" y="1640414"/>
            <a:ext cx="5552579" cy="132343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dirty="0">
                <a:solidFill>
                  <a:srgbClr val="000000"/>
                </a:solidFill>
                <a:latin typeface="Calibri"/>
              </a:rPr>
              <a:t>Se Culminó e</a:t>
            </a:r>
            <a:r>
              <a:rPr lang="es-ES" sz="2000" b="0" i="0" u="none" strike="noStrike" kern="1200" cap="none" spc="0" baseline="0" dirty="0">
                <a:solidFill>
                  <a:srgbClr val="000000"/>
                </a:solidFill>
                <a:uFillTx/>
                <a:latin typeface="Calibri"/>
              </a:rPr>
              <a:t>l </a:t>
            </a:r>
            <a:r>
              <a:rPr lang="es-ES" sz="2000" dirty="0">
                <a:solidFill>
                  <a:srgbClr val="000000"/>
                </a:solidFill>
                <a:latin typeface="Calibri"/>
              </a:rPr>
              <a:t>I</a:t>
            </a:r>
            <a:r>
              <a:rPr lang="es-ES" sz="2000" b="0" i="0" u="none" strike="noStrike" kern="0" cap="none" spc="0" baseline="0" dirty="0">
                <a:solidFill>
                  <a:srgbClr val="000000"/>
                </a:solidFill>
                <a:uFillTx/>
                <a:latin typeface="Calibri"/>
              </a:rPr>
              <a:t>I Ciclo del C</a:t>
            </a:r>
            <a:r>
              <a:rPr lang="es-ES" sz="2000" b="0" i="0" u="none" strike="noStrike" kern="1200" cap="none" spc="0" baseline="0" dirty="0">
                <a:solidFill>
                  <a:srgbClr val="000000"/>
                </a:solidFill>
                <a:uFillTx/>
                <a:latin typeface="Calibri"/>
              </a:rPr>
              <a:t>ontrol Focal</a:t>
            </a:r>
            <a:r>
              <a:rPr lang="es-ES" sz="2000" b="0" i="0" u="none" strike="noStrike" kern="0" cap="none" spc="0" baseline="0" dirty="0">
                <a:solidFill>
                  <a:srgbClr val="000000"/>
                </a:solidFill>
                <a:uFillTx/>
                <a:latin typeface="Calibri"/>
              </a:rPr>
              <a:t> en los 37 sectores los cuales están distribuidos en los cuatros distritos de la ciudad de Iquitos, registrando</a:t>
            </a:r>
            <a:r>
              <a:rPr lang="es-ES" sz="2000" b="0" i="0" u="none" strike="noStrike" kern="1200" cap="none" spc="0" baseline="0" dirty="0">
                <a:solidFill>
                  <a:srgbClr val="000000"/>
                </a:solidFill>
                <a:uFillTx/>
                <a:latin typeface="Calibri"/>
              </a:rPr>
              <a:t> una cobertura el </a:t>
            </a:r>
            <a:r>
              <a:rPr lang="es-ES" sz="2000" dirty="0">
                <a:solidFill>
                  <a:srgbClr val="000000"/>
                </a:solidFill>
                <a:latin typeface="Calibri"/>
              </a:rPr>
              <a:t>72.5</a:t>
            </a:r>
            <a:r>
              <a:rPr lang="es-ES" sz="2000" b="0" i="0" u="none" strike="noStrike" kern="1200" cap="none" spc="0" baseline="0" dirty="0">
                <a:solidFill>
                  <a:srgbClr val="000000"/>
                </a:solidFill>
                <a:uFillTx/>
                <a:latin typeface="Calibri"/>
              </a:rPr>
              <a:t>%.</a:t>
            </a:r>
            <a:endParaRPr lang="es-PE" sz="2000" b="0" i="0" u="none" strike="noStrike" kern="1200" cap="none" spc="0" baseline="0" dirty="0">
              <a:solidFill>
                <a:srgbClr val="000000"/>
              </a:solidFill>
              <a:uFillTx/>
              <a:latin typeface="Calibri"/>
            </a:endParaRPr>
          </a:p>
        </p:txBody>
      </p:sp>
      <p:graphicFrame>
        <p:nvGraphicFramePr>
          <p:cNvPr id="9" name="Objeto 8">
            <a:extLst>
              <a:ext uri="{FF2B5EF4-FFF2-40B4-BE49-F238E27FC236}">
                <a16:creationId xmlns:a16="http://schemas.microsoft.com/office/drawing/2014/main" id="{9AEA2B50-D1EA-7372-6FB9-41D3F65D4E94}"/>
              </a:ext>
            </a:extLst>
          </p:cNvPr>
          <p:cNvGraphicFramePr>
            <a:graphicFrameLocks noChangeAspect="1"/>
          </p:cNvGraphicFramePr>
          <p:nvPr>
            <p:extLst>
              <p:ext uri="{D42A27DB-BD31-4B8C-83A1-F6EECF244321}">
                <p14:modId xmlns:p14="http://schemas.microsoft.com/office/powerpoint/2010/main" val="2859479321"/>
              </p:ext>
            </p:extLst>
          </p:nvPr>
        </p:nvGraphicFramePr>
        <p:xfrm>
          <a:off x="329370" y="3401078"/>
          <a:ext cx="7127873" cy="2262875"/>
        </p:xfrm>
        <a:graphic>
          <a:graphicData uri="http://schemas.openxmlformats.org/presentationml/2006/ole">
            <mc:AlternateContent xmlns:mc="http://schemas.openxmlformats.org/markup-compatibility/2006">
              <mc:Choice xmlns:v="urn:schemas-microsoft-com:vml" Requires="v">
                <p:oleObj spid="_x0000_s22565" name="Worksheet" r:id="rId4" imgW="9734595" imgH="2028667" progId="Excel.Sheet.12">
                  <p:embed/>
                </p:oleObj>
              </mc:Choice>
              <mc:Fallback>
                <p:oleObj name="Worksheet" r:id="rId4" imgW="9734595" imgH="2028667" progId="Excel.Sheet.12">
                  <p:embed/>
                  <p:pic>
                    <p:nvPicPr>
                      <p:cNvPr id="9" name="Objeto 8">
                        <a:extLst>
                          <a:ext uri="{FF2B5EF4-FFF2-40B4-BE49-F238E27FC236}">
                            <a16:creationId xmlns:a16="http://schemas.microsoft.com/office/drawing/2014/main" id="{9AEA2B50-D1EA-7372-6FB9-41D3F65D4E94}"/>
                          </a:ext>
                        </a:extLst>
                      </p:cNvPr>
                      <p:cNvPicPr/>
                      <p:nvPr/>
                    </p:nvPicPr>
                    <p:blipFill>
                      <a:blip r:embed="rId5"/>
                      <a:stretch>
                        <a:fillRect/>
                      </a:stretch>
                    </p:blipFill>
                    <p:spPr>
                      <a:xfrm>
                        <a:off x="329370" y="3401078"/>
                        <a:ext cx="7127873" cy="2262875"/>
                      </a:xfrm>
                      <a:prstGeom prst="rect">
                        <a:avLst/>
                      </a:prstGeom>
                      <a:ln>
                        <a:solidFill>
                          <a:schemeClr val="tx1"/>
                        </a:solidFill>
                      </a:ln>
                    </p:spPr>
                  </p:pic>
                </p:oleObj>
              </mc:Fallback>
            </mc:AlternateContent>
          </a:graphicData>
        </a:graphic>
      </p:graphicFrame>
      <p:sp>
        <p:nvSpPr>
          <p:cNvPr id="10" name="CuadroTexto 1">
            <a:extLst>
              <a:ext uri="{FF2B5EF4-FFF2-40B4-BE49-F238E27FC236}">
                <a16:creationId xmlns:a16="http://schemas.microsoft.com/office/drawing/2014/main" id="{A71B887B-1925-5B6D-1ABA-5D2F6F6E696E}"/>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210202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3459750959"/>
              </p:ext>
            </p:extLst>
          </p:nvPr>
        </p:nvGraphicFramePr>
        <p:xfrm>
          <a:off x="532661" y="411982"/>
          <a:ext cx="10804124" cy="5858189"/>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a:extLst>
              <a:ext uri="{FF2B5EF4-FFF2-40B4-BE49-F238E27FC236}">
                <a16:creationId xmlns:a16="http://schemas.microsoft.com/office/drawing/2014/main" id="{5BE2643B-9A5A-466A-EA3F-FA217CD8F302}"/>
              </a:ext>
            </a:extLst>
          </p:cNvPr>
          <p:cNvSpPr txBox="1"/>
          <p:nvPr/>
        </p:nvSpPr>
        <p:spPr>
          <a:xfrm>
            <a:off x="6645906" y="6329879"/>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15219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S.E. 18- 2024</a:t>
            </a:r>
          </a:p>
        </p:txBody>
      </p:sp>
      <p:sp>
        <p:nvSpPr>
          <p:cNvPr id="5" name="CuadroTexto 4"/>
          <p:cNvSpPr txBox="1"/>
          <p:nvPr/>
        </p:nvSpPr>
        <p:spPr>
          <a:xfrm>
            <a:off x="9478297" y="875071"/>
            <a:ext cx="2628899" cy="548701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18-2024 el </a:t>
            </a:r>
            <a:r>
              <a:rPr lang="es-PE" sz="1524" dirty="0">
                <a:solidFill>
                  <a:srgbClr val="FF0000"/>
                </a:solidFill>
                <a:effectLst/>
                <a:latin typeface="Arial" panose="020B0604020202020204" pitchFamily="34" charset="0"/>
                <a:cs typeface="Arial" panose="020B0604020202020204" pitchFamily="34" charset="0"/>
              </a:rPr>
              <a:t>77.97% </a:t>
            </a:r>
            <a:r>
              <a:rPr lang="es-PE" sz="1524" dirty="0">
                <a:effectLst/>
                <a:latin typeface="Arial" panose="020B0604020202020204" pitchFamily="34" charset="0"/>
                <a:cs typeface="Arial" panose="020B0604020202020204" pitchFamily="34" charset="0"/>
              </a:rPr>
              <a:t>de las enfermedades (12,311 casos) son confirmados y el </a:t>
            </a:r>
            <a:r>
              <a:rPr lang="es-PE" sz="1524" dirty="0">
                <a:solidFill>
                  <a:srgbClr val="FF0000"/>
                </a:solidFill>
                <a:effectLst/>
                <a:latin typeface="Arial" panose="020B0604020202020204" pitchFamily="34" charset="0"/>
                <a:cs typeface="Arial" panose="020B0604020202020204" pitchFamily="34" charset="0"/>
              </a:rPr>
              <a:t>22.03.%</a:t>
            </a:r>
            <a:r>
              <a:rPr lang="es-PE" sz="1524" dirty="0">
                <a:effectLst/>
                <a:latin typeface="Arial" panose="020B0604020202020204" pitchFamily="34" charset="0"/>
                <a:cs typeface="Arial" panose="020B0604020202020204" pitchFamily="34" charset="0"/>
              </a:rPr>
              <a:t> (3,618) del total de enfermedades notificadas están pendiente su clasificación. 1 caso se reporta como sospechoso (0.006%).</a:t>
            </a: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Hasta la presente semana, las enfermedades con mayor porcentaje de probables a espera de su confirmación o descarte son: Leishmaniasis Mucocutánea (</a:t>
            </a:r>
            <a:r>
              <a:rPr lang="es-PE" sz="1524" dirty="0">
                <a:solidFill>
                  <a:srgbClr val="FF0000"/>
                </a:solidFill>
                <a:effectLst/>
                <a:latin typeface="Arial" panose="020B0604020202020204" pitchFamily="34" charset="0"/>
                <a:cs typeface="Arial" panose="020B0604020202020204" pitchFamily="34" charset="0"/>
              </a:rPr>
              <a:t>73.3%</a:t>
            </a:r>
            <a:r>
              <a:rPr lang="es-PE" sz="1524" dirty="0">
                <a:effectLst/>
                <a:latin typeface="Arial" panose="020B0604020202020204" pitchFamily="34" charset="0"/>
                <a:cs typeface="Arial" panose="020B0604020202020204" pitchFamily="34" charset="0"/>
              </a:rPr>
              <a:t>), Dengue sin signos de alarma (</a:t>
            </a:r>
            <a:r>
              <a:rPr lang="es-PE" sz="1524" dirty="0">
                <a:solidFill>
                  <a:srgbClr val="FF0000"/>
                </a:solidFill>
                <a:effectLst/>
                <a:latin typeface="Arial" panose="020B0604020202020204" pitchFamily="34" charset="0"/>
                <a:cs typeface="Arial" panose="020B0604020202020204" pitchFamily="34" charset="0"/>
              </a:rPr>
              <a:t>63.6%</a:t>
            </a:r>
            <a:r>
              <a:rPr lang="es-PE" sz="1524" dirty="0">
                <a:effectLst/>
                <a:latin typeface="Arial" panose="020B0604020202020204" pitchFamily="34" charset="0"/>
                <a:cs typeface="Arial" panose="020B0604020202020204" pitchFamily="34" charset="0"/>
              </a:rPr>
              <a:t>), y Leishmaniasis Cutánea (</a:t>
            </a:r>
            <a:r>
              <a:rPr lang="es-PE" sz="1524" dirty="0">
                <a:solidFill>
                  <a:srgbClr val="FF0000"/>
                </a:solidFill>
                <a:effectLst/>
                <a:latin typeface="Arial" panose="020B0604020202020204" pitchFamily="34" charset="0"/>
                <a:cs typeface="Arial" panose="020B0604020202020204" pitchFamily="34" charset="0"/>
              </a:rPr>
              <a:t>58.6%</a:t>
            </a:r>
            <a:r>
              <a:rPr lang="es-PE" sz="1524" dirty="0">
                <a:effectLst/>
                <a:latin typeface="Arial" panose="020B0604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id="{89A94B29-6268-49A3-BB4A-971BACF9A265}"/>
              </a:ext>
            </a:extLst>
          </p:cNvPr>
          <p:cNvSpPr txBox="1"/>
          <p:nvPr/>
        </p:nvSpPr>
        <p:spPr>
          <a:xfrm>
            <a:off x="9478297" y="6467058"/>
            <a:ext cx="2628900" cy="349583"/>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3" name="Imagen 2">
            <a:extLst>
              <a:ext uri="{FF2B5EF4-FFF2-40B4-BE49-F238E27FC236}">
                <a16:creationId xmlns:a16="http://schemas.microsoft.com/office/drawing/2014/main" id="{C15F9622-77D3-49C2-8637-346FE58A83B5}"/>
              </a:ext>
            </a:extLst>
          </p:cNvPr>
          <p:cNvPicPr>
            <a:picLocks noChangeAspect="1"/>
          </p:cNvPicPr>
          <p:nvPr/>
        </p:nvPicPr>
        <p:blipFill>
          <a:blip r:embed="rId2"/>
          <a:stretch>
            <a:fillRect/>
          </a:stretch>
        </p:blipFill>
        <p:spPr>
          <a:xfrm>
            <a:off x="84803" y="772138"/>
            <a:ext cx="9308579" cy="6007352"/>
          </a:xfrm>
          <a:prstGeom prst="rect">
            <a:avLst/>
          </a:prstGeom>
          <a:ln w="19050">
            <a:solidFill>
              <a:schemeClr val="tx1"/>
            </a:solidFill>
          </a:ln>
        </p:spPr>
      </p:pic>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a:extLst>
              <a:ext uri="{FF2B5EF4-FFF2-40B4-BE49-F238E27FC236}">
                <a16:creationId xmlns:a16="http://schemas.microsoft.com/office/drawing/2014/main" id="{AF6B7790-B516-1854-C5E4-E7B7B463DD8A}"/>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pic>
        <p:nvPicPr>
          <p:cNvPr id="3" name="Imagen 2">
            <a:extLst>
              <a:ext uri="{FF2B5EF4-FFF2-40B4-BE49-F238E27FC236}">
                <a16:creationId xmlns:a16="http://schemas.microsoft.com/office/drawing/2014/main" id="{9A5CFD4F-76DA-9F99-42D8-F34BF3F0D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725" y="246272"/>
            <a:ext cx="5213795" cy="6201809"/>
          </a:xfrm>
          <a:prstGeom prst="rect">
            <a:avLst/>
          </a:prstGeom>
        </p:spPr>
      </p:pic>
    </p:spTree>
    <p:extLst>
      <p:ext uri="{BB962C8B-B14F-4D97-AF65-F5344CB8AC3E}">
        <p14:creationId xmlns:p14="http://schemas.microsoft.com/office/powerpoint/2010/main" val="92493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19822589-9FF2-E818-3310-582E618751FC}"/>
              </a:ext>
            </a:extLst>
          </p:cNvPr>
          <p:cNvGraphicFramePr>
            <a:graphicFrameLocks/>
          </p:cNvGraphicFramePr>
          <p:nvPr/>
        </p:nvGraphicFramePr>
        <p:xfrm>
          <a:off x="444715" y="1530889"/>
          <a:ext cx="6355580" cy="34766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a:extLst>
              <a:ext uri="{FF2B5EF4-FFF2-40B4-BE49-F238E27FC236}">
                <a16:creationId xmlns:a16="http://schemas.microsoft.com/office/drawing/2014/main" id="{BBA81174-D2FE-4B47-58C3-D1732356F086}"/>
              </a:ext>
            </a:extLst>
          </p:cNvPr>
          <p:cNvPicPr>
            <a:picLocks noChangeAspect="1"/>
          </p:cNvPicPr>
          <p:nvPr/>
        </p:nvPicPr>
        <p:blipFill>
          <a:blip r:embed="rId3"/>
          <a:stretch>
            <a:fillRect/>
          </a:stretch>
        </p:blipFill>
        <p:spPr>
          <a:xfrm>
            <a:off x="6864565" y="1530889"/>
            <a:ext cx="5099546" cy="3605604"/>
          </a:xfrm>
          <a:prstGeom prst="rect">
            <a:avLst/>
          </a:prstGeom>
          <a:ln>
            <a:solidFill>
              <a:schemeClr val="tx1"/>
            </a:solidFill>
          </a:ln>
        </p:spPr>
      </p:pic>
      <p:sp>
        <p:nvSpPr>
          <p:cNvPr id="2" name="CuadroTexto 1">
            <a:extLst>
              <a:ext uri="{FF2B5EF4-FFF2-40B4-BE49-F238E27FC236}">
                <a16:creationId xmlns:a16="http://schemas.microsoft.com/office/drawing/2014/main" id="{97E09B85-A9BD-3488-E26B-E162B3B107E1}"/>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2833533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4F26E97D-775A-06D2-3DFC-F3810AF729A8}"/>
              </a:ext>
            </a:extLst>
          </p:cNvPr>
          <p:cNvGraphicFramePr>
            <a:graphicFrameLocks/>
          </p:cNvGraphicFramePr>
          <p:nvPr>
            <p:extLst>
              <p:ext uri="{D42A27DB-BD31-4B8C-83A1-F6EECF244321}">
                <p14:modId xmlns:p14="http://schemas.microsoft.com/office/powerpoint/2010/main" val="3369093086"/>
              </p:ext>
            </p:extLst>
          </p:nvPr>
        </p:nvGraphicFramePr>
        <p:xfrm>
          <a:off x="700219" y="725630"/>
          <a:ext cx="10791561" cy="5406739"/>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1">
            <a:extLst>
              <a:ext uri="{FF2B5EF4-FFF2-40B4-BE49-F238E27FC236}">
                <a16:creationId xmlns:a16="http://schemas.microsoft.com/office/drawing/2014/main" id="{D28364A0-6E0D-F60E-C1E9-8004A18718B7}"/>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161437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4234876484"/>
              </p:ext>
            </p:extLst>
          </p:nvPr>
        </p:nvGraphicFramePr>
        <p:xfrm>
          <a:off x="322278" y="1521364"/>
          <a:ext cx="6895546" cy="3815271"/>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a:extLst>
              <a:ext uri="{FF2B5EF4-FFF2-40B4-BE49-F238E27FC236}">
                <a16:creationId xmlns:a16="http://schemas.microsoft.com/office/drawing/2014/main" id="{D6E918DA-0053-D165-29FD-5AAB4CC9A339}"/>
              </a:ext>
            </a:extLst>
          </p:cNvPr>
          <p:cNvPicPr>
            <a:picLocks noChangeAspect="1"/>
          </p:cNvPicPr>
          <p:nvPr/>
        </p:nvPicPr>
        <p:blipFill>
          <a:blip r:embed="rId3"/>
          <a:stretch>
            <a:fillRect/>
          </a:stretch>
        </p:blipFill>
        <p:spPr>
          <a:xfrm>
            <a:off x="7622358" y="1636773"/>
            <a:ext cx="4448315" cy="3294902"/>
          </a:xfrm>
          <a:prstGeom prst="rect">
            <a:avLst/>
          </a:prstGeom>
        </p:spPr>
      </p:pic>
      <p:sp>
        <p:nvSpPr>
          <p:cNvPr id="2" name="CuadroTexto 1">
            <a:extLst>
              <a:ext uri="{FF2B5EF4-FFF2-40B4-BE49-F238E27FC236}">
                <a16:creationId xmlns:a16="http://schemas.microsoft.com/office/drawing/2014/main" id="{2905227F-69E3-A3AD-0860-9A520902A76B}"/>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1573302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00000000-0008-0000-0300-000005000000}"/>
              </a:ext>
            </a:extLst>
          </p:cNvPr>
          <p:cNvGraphicFramePr>
            <a:graphicFrameLocks/>
          </p:cNvGraphicFramePr>
          <p:nvPr/>
        </p:nvGraphicFramePr>
        <p:xfrm>
          <a:off x="364816" y="1394511"/>
          <a:ext cx="6568644" cy="4118522"/>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a:extLst>
              <a:ext uri="{FF2B5EF4-FFF2-40B4-BE49-F238E27FC236}">
                <a16:creationId xmlns:a16="http://schemas.microsoft.com/office/drawing/2014/main" id="{9D6E4264-7AAC-377F-AFD9-275D6F07C2F9}"/>
              </a:ext>
            </a:extLst>
          </p:cNvPr>
          <p:cNvPicPr>
            <a:picLocks noChangeAspect="1"/>
          </p:cNvPicPr>
          <p:nvPr/>
        </p:nvPicPr>
        <p:blipFill>
          <a:blip r:embed="rId3"/>
          <a:stretch>
            <a:fillRect/>
          </a:stretch>
        </p:blipFill>
        <p:spPr>
          <a:xfrm>
            <a:off x="7001883" y="1520659"/>
            <a:ext cx="5108481" cy="3816681"/>
          </a:xfrm>
          <a:prstGeom prst="rect">
            <a:avLst/>
          </a:prstGeom>
        </p:spPr>
      </p:pic>
      <p:sp>
        <p:nvSpPr>
          <p:cNvPr id="4" name="CuadroTexto 1">
            <a:extLst>
              <a:ext uri="{FF2B5EF4-FFF2-40B4-BE49-F238E27FC236}">
                <a16:creationId xmlns:a16="http://schemas.microsoft.com/office/drawing/2014/main" id="{883530CA-2EEC-17EB-6EF5-575264DA1D94}"/>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451453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300-000006000000}"/>
              </a:ext>
            </a:extLst>
          </p:cNvPr>
          <p:cNvGraphicFramePr>
            <a:graphicFrameLocks/>
          </p:cNvGraphicFramePr>
          <p:nvPr/>
        </p:nvGraphicFramePr>
        <p:xfrm>
          <a:off x="420950" y="1651247"/>
          <a:ext cx="6858000" cy="4030462"/>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a:extLst>
              <a:ext uri="{FF2B5EF4-FFF2-40B4-BE49-F238E27FC236}">
                <a16:creationId xmlns:a16="http://schemas.microsoft.com/office/drawing/2014/main" id="{1E893DE7-E8F8-A97E-A637-803BB6D02497}"/>
              </a:ext>
            </a:extLst>
          </p:cNvPr>
          <p:cNvPicPr>
            <a:picLocks noChangeAspect="1"/>
          </p:cNvPicPr>
          <p:nvPr/>
        </p:nvPicPr>
        <p:blipFill>
          <a:blip r:embed="rId3"/>
          <a:stretch>
            <a:fillRect/>
          </a:stretch>
        </p:blipFill>
        <p:spPr>
          <a:xfrm>
            <a:off x="7386221" y="1651248"/>
            <a:ext cx="4625266" cy="3932806"/>
          </a:xfrm>
          <a:prstGeom prst="rect">
            <a:avLst/>
          </a:prstGeom>
        </p:spPr>
      </p:pic>
      <p:sp>
        <p:nvSpPr>
          <p:cNvPr id="6" name="CuadroTexto 1">
            <a:extLst>
              <a:ext uri="{FF2B5EF4-FFF2-40B4-BE49-F238E27FC236}">
                <a16:creationId xmlns:a16="http://schemas.microsoft.com/office/drawing/2014/main" id="{B9318942-692E-199A-BDD5-D87691DA3A83}"/>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867921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624176081"/>
              </p:ext>
            </p:extLst>
          </p:nvPr>
        </p:nvGraphicFramePr>
        <p:xfrm>
          <a:off x="253292" y="1180730"/>
          <a:ext cx="6626902" cy="4367814"/>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a:extLst>
              <a:ext uri="{FF2B5EF4-FFF2-40B4-BE49-F238E27FC236}">
                <a16:creationId xmlns:a16="http://schemas.microsoft.com/office/drawing/2014/main" id="{A54E460E-E5CA-05F7-9195-478CB57254CC}"/>
              </a:ext>
            </a:extLst>
          </p:cNvPr>
          <p:cNvPicPr>
            <a:picLocks noChangeAspect="1"/>
          </p:cNvPicPr>
          <p:nvPr/>
        </p:nvPicPr>
        <p:blipFill>
          <a:blip r:embed="rId3"/>
          <a:stretch>
            <a:fillRect/>
          </a:stretch>
        </p:blipFill>
        <p:spPr>
          <a:xfrm>
            <a:off x="6923188" y="1180730"/>
            <a:ext cx="5114932" cy="4154750"/>
          </a:xfrm>
          <a:prstGeom prst="rect">
            <a:avLst/>
          </a:prstGeom>
        </p:spPr>
      </p:pic>
      <p:sp>
        <p:nvSpPr>
          <p:cNvPr id="6" name="CuadroTexto 1">
            <a:extLst>
              <a:ext uri="{FF2B5EF4-FFF2-40B4-BE49-F238E27FC236}">
                <a16:creationId xmlns:a16="http://schemas.microsoft.com/office/drawing/2014/main" id="{5578FF50-D8C0-583A-EE06-1C0640C54A53}"/>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1510511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285D80F-7FD2-C698-96A5-44F9A1DD5B76}"/>
              </a:ext>
            </a:extLst>
          </p:cNvPr>
          <p:cNvGraphicFramePr>
            <a:graphicFrameLocks/>
          </p:cNvGraphicFramePr>
          <p:nvPr/>
        </p:nvGraphicFramePr>
        <p:xfrm>
          <a:off x="923278" y="781235"/>
          <a:ext cx="9854213" cy="5255580"/>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1">
            <a:extLst>
              <a:ext uri="{FF2B5EF4-FFF2-40B4-BE49-F238E27FC236}">
                <a16:creationId xmlns:a16="http://schemas.microsoft.com/office/drawing/2014/main" id="{97682369-EE3B-5E6C-9165-47787BA6CA9F}"/>
              </a:ext>
            </a:extLst>
          </p:cNvPr>
          <p:cNvSpPr txBox="1"/>
          <p:nvPr/>
        </p:nvSpPr>
        <p:spPr>
          <a:xfrm>
            <a:off x="7383038" y="633267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54913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5743917"/>
            <a:ext cx="12192000"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18 - 2024 se reportaron 1,904 casos de Leptospirosis, de las cuales se confirmaron </a:t>
            </a:r>
            <a:r>
              <a:rPr lang="es-ES" sz="1487" b="1" dirty="0">
                <a:solidFill>
                  <a:srgbClr val="FF0000"/>
                </a:solidFill>
                <a:latin typeface="Arial" panose="020B0604020202020204" pitchFamily="34" charset="0"/>
                <a:cs typeface="Arial" panose="020B0604020202020204" pitchFamily="34" charset="0"/>
              </a:rPr>
              <a:t>42.2% </a:t>
            </a:r>
            <a:r>
              <a:rPr lang="es-ES" sz="1487" b="1" dirty="0">
                <a:latin typeface="Arial" panose="020B0604020202020204" pitchFamily="34" charset="0"/>
                <a:cs typeface="Arial" panose="020B0604020202020204" pitchFamily="34" charset="0"/>
              </a:rPr>
              <a:t>(803 casos), como probables 1,101 (</a:t>
            </a:r>
            <a:r>
              <a:rPr lang="es-ES" sz="1487" b="1" dirty="0">
                <a:solidFill>
                  <a:srgbClr val="FF0000"/>
                </a:solidFill>
                <a:latin typeface="Arial" panose="020B0604020202020204" pitchFamily="34" charset="0"/>
                <a:cs typeface="Arial" panose="020B0604020202020204" pitchFamily="34" charset="0"/>
              </a:rPr>
              <a:t>57.8%</a:t>
            </a:r>
            <a:r>
              <a:rPr lang="es-ES" sz="1487" b="1" dirty="0">
                <a:latin typeface="Arial" panose="020B0604020202020204" pitchFamily="34" charset="0"/>
                <a:cs typeface="Arial" panose="020B0604020202020204" pitchFamily="34" charset="0"/>
              </a:rPr>
              <a:t>)</a:t>
            </a:r>
            <a:r>
              <a:rPr lang="es-ES" sz="1487" b="1" dirty="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Desde la SE1-SE14 2024, los casos se ubicaron en Zona de Epidemia y las últimas 9 semanas se encuentran en disminución, ubicándose en la semana actual en </a:t>
            </a:r>
            <a:r>
              <a:rPr lang="es-ES" sz="1487" b="1" dirty="0">
                <a:highlight>
                  <a:srgbClr val="FFFF00"/>
                </a:highlight>
                <a:latin typeface="Arial" panose="020B0604020202020204" pitchFamily="34" charset="0"/>
                <a:cs typeface="Arial" panose="020B0604020202020204" pitchFamily="34" charset="0"/>
              </a:rPr>
              <a:t>zona de seguridad</a:t>
            </a:r>
            <a:r>
              <a:rPr lang="es-ES" sz="1487" b="1" dirty="0">
                <a:latin typeface="Arial" panose="020B0604020202020204" pitchFamily="34" charset="0"/>
                <a:cs typeface="Arial" panose="020B0604020202020204" pitchFamily="34" charset="0"/>
              </a:rPr>
              <a:t>. En el 2023, en el mismo periodo (hasta la SE-18) se notificaron 1,717 casos de leptospirosis, 187 menos que en el año 2024. </a:t>
            </a:r>
          </a:p>
        </p:txBody>
      </p:sp>
      <p:pic>
        <p:nvPicPr>
          <p:cNvPr id="4" name="Imagen 3">
            <a:extLst>
              <a:ext uri="{FF2B5EF4-FFF2-40B4-BE49-F238E27FC236}">
                <a16:creationId xmlns:a16="http://schemas.microsoft.com/office/drawing/2014/main" id="{59F51AAD-8BD1-494E-A334-7244081E1B10}"/>
              </a:ext>
            </a:extLst>
          </p:cNvPr>
          <p:cNvPicPr>
            <a:picLocks noChangeAspect="1"/>
          </p:cNvPicPr>
          <p:nvPr/>
        </p:nvPicPr>
        <p:blipFill>
          <a:blip r:embed="rId3"/>
          <a:stretch>
            <a:fillRect/>
          </a:stretch>
        </p:blipFill>
        <p:spPr>
          <a:xfrm>
            <a:off x="291402" y="242760"/>
            <a:ext cx="11324493" cy="5394365"/>
          </a:xfrm>
          <a:prstGeom prst="rect">
            <a:avLst/>
          </a:prstGeom>
          <a:ln>
            <a:solidFill>
              <a:schemeClr val="tx1"/>
            </a:solidFill>
          </a:ln>
        </p:spPr>
      </p:pic>
    </p:spTree>
    <p:extLst>
      <p:ext uri="{BB962C8B-B14F-4D97-AF65-F5344CB8AC3E}">
        <p14:creationId xmlns:p14="http://schemas.microsoft.com/office/powerpoint/2010/main" val="210259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4"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pic>
        <p:nvPicPr>
          <p:cNvPr id="2" name="Imagen 1">
            <a:extLst>
              <a:ext uri="{FF2B5EF4-FFF2-40B4-BE49-F238E27FC236}">
                <a16:creationId xmlns:a16="http://schemas.microsoft.com/office/drawing/2014/main" id="{C7AAFE79-D9C6-42C9-8A9E-B0C37A7E78D7}"/>
              </a:ext>
            </a:extLst>
          </p:cNvPr>
          <p:cNvPicPr>
            <a:picLocks noChangeAspect="1"/>
          </p:cNvPicPr>
          <p:nvPr/>
        </p:nvPicPr>
        <p:blipFill>
          <a:blip r:embed="rId4"/>
          <a:stretch>
            <a:fillRect/>
          </a:stretch>
        </p:blipFill>
        <p:spPr>
          <a:xfrm>
            <a:off x="5656521" y="3994651"/>
            <a:ext cx="3987209" cy="1651237"/>
          </a:xfrm>
          <a:prstGeom prst="rect">
            <a:avLst/>
          </a:prstGeom>
          <a:ln>
            <a:solidFill>
              <a:schemeClr val="tx1"/>
            </a:solidFill>
          </a:ln>
        </p:spPr>
      </p:pic>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18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10" name="CuadroTexto 9">
            <a:extLst>
              <a:ext uri="{FF2B5EF4-FFF2-40B4-BE49-F238E27FC236}">
                <a16:creationId xmlns:a16="http://schemas.microsoft.com/office/drawing/2014/main" id="{8CE9D228-5BDC-419C-AC27-D503450F6C98}"/>
              </a:ext>
            </a:extLst>
          </p:cNvPr>
          <p:cNvSpPr txBox="1"/>
          <p:nvPr/>
        </p:nvSpPr>
        <p:spPr>
          <a:xfrm>
            <a:off x="94593" y="5805437"/>
            <a:ext cx="12002814"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301" b="1" dirty="0">
                <a:latin typeface="Arial" panose="020B0604020202020204" pitchFamily="34" charset="0"/>
                <a:cs typeface="Arial" panose="020B0604020202020204" pitchFamily="34" charset="0"/>
              </a:rPr>
              <a:t>18</a:t>
            </a:r>
            <a:r>
              <a:rPr lang="es-ES" sz="1487" b="1" dirty="0">
                <a:latin typeface="Arial" panose="020B0604020202020204" pitchFamily="34" charset="0"/>
                <a:cs typeface="Arial" panose="020B0604020202020204" pitchFamily="34" charset="0"/>
              </a:rPr>
              <a:t> - 2024, 40 distritos reportan casos, 10 de ellos concentran el </a:t>
            </a:r>
            <a:r>
              <a:rPr lang="es-ES" sz="1487" b="1" dirty="0">
                <a:solidFill>
                  <a:srgbClr val="FF0000"/>
                </a:solidFill>
                <a:latin typeface="Arial" panose="020B0604020202020204" pitchFamily="34" charset="0"/>
                <a:cs typeface="Arial" panose="020B0604020202020204" pitchFamily="34" charset="0"/>
              </a:rPr>
              <a:t>89.70%</a:t>
            </a:r>
            <a:r>
              <a:rPr lang="es-ES" sz="1487" b="1" dirty="0">
                <a:latin typeface="Arial" panose="020B0604020202020204" pitchFamily="34" charset="0"/>
                <a:cs typeface="Arial" panose="020B0604020202020204" pitchFamily="34" charset="0"/>
              </a:rPr>
              <a:t>, siendo San Juan Bautista el distrito con mayor porcentaje de casos (28.57%), Punchana (13.81%). Iquitos (11.03%). Según el mapa de riesgo 16 distritos están considerados  en Alto riesgo, 10 de mediano riesgo y 14 en bajo riesgo, no se reportaron fallecidos por Leptospirosis en el presente año. </a:t>
            </a:r>
          </a:p>
        </p:txBody>
      </p:sp>
      <p:pic>
        <p:nvPicPr>
          <p:cNvPr id="2" name="Imagen 1">
            <a:extLst>
              <a:ext uri="{FF2B5EF4-FFF2-40B4-BE49-F238E27FC236}">
                <a16:creationId xmlns:a16="http://schemas.microsoft.com/office/drawing/2014/main" id="{68BA56B4-9265-4CE5-93E7-F55BCFAE2D94}"/>
              </a:ext>
            </a:extLst>
          </p:cNvPr>
          <p:cNvPicPr>
            <a:picLocks noChangeAspect="1"/>
          </p:cNvPicPr>
          <p:nvPr/>
        </p:nvPicPr>
        <p:blipFill>
          <a:blip r:embed="rId3"/>
          <a:stretch>
            <a:fillRect/>
          </a:stretch>
        </p:blipFill>
        <p:spPr>
          <a:xfrm>
            <a:off x="589727" y="820144"/>
            <a:ext cx="3497270" cy="4944303"/>
          </a:xfrm>
          <a:prstGeom prst="rect">
            <a:avLst/>
          </a:prstGeom>
        </p:spPr>
      </p:pic>
      <p:pic>
        <p:nvPicPr>
          <p:cNvPr id="4" name="Imagen 3">
            <a:extLst>
              <a:ext uri="{FF2B5EF4-FFF2-40B4-BE49-F238E27FC236}">
                <a16:creationId xmlns:a16="http://schemas.microsoft.com/office/drawing/2014/main" id="{923873B7-3C7D-4491-B7E8-080850AE0829}"/>
              </a:ext>
            </a:extLst>
          </p:cNvPr>
          <p:cNvPicPr>
            <a:picLocks noChangeAspect="1"/>
          </p:cNvPicPr>
          <p:nvPr/>
        </p:nvPicPr>
        <p:blipFill>
          <a:blip r:embed="rId4"/>
          <a:stretch>
            <a:fillRect/>
          </a:stretch>
        </p:blipFill>
        <p:spPr>
          <a:xfrm>
            <a:off x="4096179" y="820144"/>
            <a:ext cx="8017651" cy="4944303"/>
          </a:xfrm>
          <a:prstGeom prst="rect">
            <a:avLst/>
          </a:prstGeom>
          <a:ln>
            <a:solidFill>
              <a:schemeClr val="tx1"/>
            </a:solidFill>
          </a:ln>
        </p:spPr>
      </p:pic>
    </p:spTree>
    <p:extLst>
      <p:ext uri="{BB962C8B-B14F-4D97-AF65-F5344CB8AC3E}">
        <p14:creationId xmlns:p14="http://schemas.microsoft.com/office/powerpoint/2010/main" val="1972086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Leptospirosis, Iquitos ciudad S.E.  15 – 18 -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826508" y="919400"/>
            <a:ext cx="2051276" cy="4708981"/>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2000" dirty="0"/>
              <a:t>El mapa de calor de dengue muestra casos dispersos en los 4 distritos de la ciudad de Iquitos, observándose puntos focalizado de mayor concentración de casos en el distrito de Punchana </a:t>
            </a:r>
            <a:r>
              <a:rPr lang="es-ES" sz="2000" dirty="0">
                <a:solidFill>
                  <a:srgbClr val="FF0000"/>
                </a:solidFill>
              </a:rPr>
              <a:t>(Sector 5 y 37). </a:t>
            </a:r>
            <a:endParaRPr lang="es-ES" sz="2000" dirty="0"/>
          </a:p>
        </p:txBody>
      </p:sp>
      <p:pic>
        <p:nvPicPr>
          <p:cNvPr id="4" name="Imagen 3">
            <a:extLst>
              <a:ext uri="{FF2B5EF4-FFF2-40B4-BE49-F238E27FC236}">
                <a16:creationId xmlns:a16="http://schemas.microsoft.com/office/drawing/2014/main" id="{137F32A0-53A1-4A87-B6C4-B13DC3C65C08}"/>
              </a:ext>
            </a:extLst>
          </p:cNvPr>
          <p:cNvPicPr>
            <a:picLocks noChangeAspect="1"/>
          </p:cNvPicPr>
          <p:nvPr/>
        </p:nvPicPr>
        <p:blipFill>
          <a:blip r:embed="rId2"/>
          <a:stretch>
            <a:fillRect/>
          </a:stretch>
        </p:blipFill>
        <p:spPr>
          <a:xfrm>
            <a:off x="15856" y="816077"/>
            <a:ext cx="9810651" cy="5869858"/>
          </a:xfrm>
          <a:prstGeom prst="rect">
            <a:avLst/>
          </a:prstGeom>
        </p:spPr>
      </p:pic>
    </p:spTree>
    <p:extLst>
      <p:ext uri="{BB962C8B-B14F-4D97-AF65-F5344CB8AC3E}">
        <p14:creationId xmlns:p14="http://schemas.microsoft.com/office/powerpoint/2010/main" val="3478821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5">
              <a:lumMod val="20000"/>
              <a:lumOff val="80000"/>
            </a:schemeClr>
          </a:solidFill>
        </p:spPr>
        <p:txBody>
          <a:bodyPr anchor="ctr" anchorCtr="0">
            <a:normAutofit/>
          </a:bodyPr>
          <a:lstStyle/>
          <a:p>
            <a:r>
              <a:rPr lang="es-ES" sz="2000" b="1" dirty="0">
                <a:solidFill>
                  <a:schemeClr val="accent5"/>
                </a:solidFill>
                <a:latin typeface="Arial" panose="020B0604020202020204" pitchFamily="34" charset="0"/>
                <a:cs typeface="Arial" panose="020B0604020202020204" pitchFamily="34" charset="0"/>
              </a:rPr>
              <a:t>LABORATORIO DE REFERENCIA REGIONAL DE LORETO</a:t>
            </a:r>
            <a:endParaRPr lang="es-PE" sz="20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tx2"/>
                </a:solidFill>
                <a:effectLst>
                  <a:outerShdw blurRad="38100" dist="38100" dir="2700000" algn="tl">
                    <a:srgbClr val="000000">
                      <a:alpha val="43137"/>
                    </a:srgbClr>
                  </a:outerShdw>
                </a:effectLst>
              </a:rPr>
              <a:t>UNIDAD DE MICROBIOLOGÍA</a:t>
            </a:r>
            <a:br>
              <a:rPr lang="es-ES" sz="1600" dirty="0"/>
            </a:br>
            <a:br>
              <a:rPr lang="es-ES" sz="1600" dirty="0"/>
            </a:br>
            <a:br>
              <a:rPr lang="es-ES" sz="1600" dirty="0"/>
            </a:br>
            <a:r>
              <a:rPr lang="es-ES" sz="1600" b="1" dirty="0">
                <a:solidFill>
                  <a:srgbClr val="FF0000"/>
                </a:solidFill>
              </a:rPr>
              <a:t>REPORTE S.E. 18 - 2024</a:t>
            </a:r>
            <a:br>
              <a:rPr lang="es-ES" sz="1600" b="1" dirty="0">
                <a:solidFill>
                  <a:srgbClr val="FF0000"/>
                </a:solidFill>
              </a:rPr>
            </a:br>
            <a:r>
              <a:rPr lang="es-ES" sz="1600" b="1" dirty="0">
                <a:solidFill>
                  <a:srgbClr val="FF0000"/>
                </a:solidFill>
              </a:rPr>
              <a:t>PROCESADOS 29/04, 02 y 03/05/2024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417043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ESTABLECIMIENTO DE SALUD</a:t>
            </a:r>
          </a:p>
          <a:p>
            <a:pPr algn="ctr"/>
            <a:r>
              <a:rPr lang="es-ES" sz="2000" b="1" dirty="0">
                <a:latin typeface="Arial" panose="020B0604020202020204" pitchFamily="34" charset="0"/>
                <a:cs typeface="Arial" panose="020B0604020202020204" pitchFamily="34" charset="0"/>
              </a:rPr>
              <a:t>DE LA SEMANA EPIDEMIOLÓGICA 18 – 2024</a:t>
            </a:r>
          </a:p>
          <a:p>
            <a:pPr algn="ctr"/>
            <a:r>
              <a:rPr lang="es-ES" sz="2000" b="1" dirty="0">
                <a:latin typeface="Arial" panose="020B0604020202020204" pitchFamily="34" charset="0"/>
                <a:cs typeface="Arial" panose="020B0604020202020204" pitchFamily="34" charset="0"/>
              </a:rPr>
              <a:t>DIAGNÓSTICO DE LEPTOSPIROSIS POR EL MÉTODO DE ELISA IgM</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74211" y="5258550"/>
            <a:ext cx="11080514" cy="1077218"/>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18 2024 Ingresaron 193 muestras de suero de las diferentes IPRESS de la Región Loreto, estas muestras fueron procesadas en el Laboratorio de Referencia Regional Loreto por el método de ELISA IgM para el Diagnóstico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posteriormente las Reactivas e Indeterminadas son enviadas al INS para la confirmación a través del Método de Micro Aglutinación (MAT).</a:t>
            </a:r>
          </a:p>
        </p:txBody>
      </p:sp>
      <p:pic>
        <p:nvPicPr>
          <p:cNvPr id="6" name="Imagen 5">
            <a:extLst>
              <a:ext uri="{FF2B5EF4-FFF2-40B4-BE49-F238E27FC236}">
                <a16:creationId xmlns:a16="http://schemas.microsoft.com/office/drawing/2014/main" id="{2D915CA5-37A7-48E9-B90F-46F943294837}"/>
              </a:ext>
            </a:extLst>
          </p:cNvPr>
          <p:cNvPicPr>
            <a:picLocks noChangeAspect="1"/>
          </p:cNvPicPr>
          <p:nvPr/>
        </p:nvPicPr>
        <p:blipFill>
          <a:blip r:embed="rId2"/>
          <a:stretch>
            <a:fillRect/>
          </a:stretch>
        </p:blipFill>
        <p:spPr>
          <a:xfrm>
            <a:off x="250948" y="1283546"/>
            <a:ext cx="5826583" cy="2823256"/>
          </a:xfrm>
          <a:prstGeom prst="rect">
            <a:avLst/>
          </a:prstGeom>
        </p:spPr>
      </p:pic>
      <p:pic>
        <p:nvPicPr>
          <p:cNvPr id="10" name="Imagen 9">
            <a:extLst>
              <a:ext uri="{FF2B5EF4-FFF2-40B4-BE49-F238E27FC236}">
                <a16:creationId xmlns:a16="http://schemas.microsoft.com/office/drawing/2014/main" id="{980B67A0-3841-4488-9379-20D8A8FFE873}"/>
              </a:ext>
            </a:extLst>
          </p:cNvPr>
          <p:cNvPicPr>
            <a:picLocks noChangeAspect="1"/>
          </p:cNvPicPr>
          <p:nvPr/>
        </p:nvPicPr>
        <p:blipFill>
          <a:blip r:embed="rId3"/>
          <a:stretch>
            <a:fillRect/>
          </a:stretch>
        </p:blipFill>
        <p:spPr>
          <a:xfrm>
            <a:off x="6114468" y="1283544"/>
            <a:ext cx="5826584" cy="2823255"/>
          </a:xfrm>
          <a:prstGeom prst="rect">
            <a:avLst/>
          </a:prstGeom>
        </p:spPr>
      </p:pic>
      <p:pic>
        <p:nvPicPr>
          <p:cNvPr id="11" name="Imagen 10">
            <a:extLst>
              <a:ext uri="{FF2B5EF4-FFF2-40B4-BE49-F238E27FC236}">
                <a16:creationId xmlns:a16="http://schemas.microsoft.com/office/drawing/2014/main" id="{59AD1D85-42A5-48CD-959A-9990A27A6D27}"/>
              </a:ext>
            </a:extLst>
          </p:cNvPr>
          <p:cNvPicPr>
            <a:picLocks noChangeAspect="1"/>
          </p:cNvPicPr>
          <p:nvPr/>
        </p:nvPicPr>
        <p:blipFill>
          <a:blip r:embed="rId4"/>
          <a:stretch>
            <a:fillRect/>
          </a:stretch>
        </p:blipFill>
        <p:spPr>
          <a:xfrm>
            <a:off x="1672794" y="4305403"/>
            <a:ext cx="8846411" cy="874619"/>
          </a:xfrm>
          <a:prstGeom prst="rect">
            <a:avLst/>
          </a:prstGeom>
          <a:noFill/>
          <a:ln>
            <a:solidFill>
              <a:schemeClr val="tx1"/>
            </a:solidFill>
          </a:ln>
        </p:spPr>
      </p:pic>
    </p:spTree>
    <p:extLst>
      <p:ext uri="{BB962C8B-B14F-4D97-AF65-F5344CB8AC3E}">
        <p14:creationId xmlns:p14="http://schemas.microsoft.com/office/powerpoint/2010/main" val="430108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DISTRITOS</a:t>
            </a:r>
          </a:p>
          <a:p>
            <a:pPr algn="ctr"/>
            <a:r>
              <a:rPr lang="es-ES" sz="2000" b="1" dirty="0">
                <a:latin typeface="Arial" panose="020B0604020202020204" pitchFamily="34" charset="0"/>
                <a:cs typeface="Arial" panose="020B0604020202020204" pitchFamily="34" charset="0"/>
              </a:rPr>
              <a:t>DE LA SEMANA EPIDEMIOLÓGICA 18 – 2024</a:t>
            </a:r>
          </a:p>
          <a:p>
            <a:pPr algn="ctr"/>
            <a:r>
              <a:rPr lang="es-ES" sz="2000" b="1" dirty="0">
                <a:latin typeface="Arial" panose="020B0604020202020204" pitchFamily="34" charset="0"/>
                <a:cs typeface="Arial" panose="020B0604020202020204" pitchFamily="34" charset="0"/>
              </a:rPr>
              <a:t>DIAGNÓSTICO DE LEPTOSPIROSIS POR EL MÉTODO DE ELISA IgM</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3" y="5078825"/>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18 2024 Ingresaron 193 muestras de suero de las diferentes IPRESS de la Región Loreto, el Distrito con mas casos REACTIVOS es el Distrito de Punchana seguido de cerca por el distrito de San Juan.</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Los distritos que menos muestras enviaron durante la S.E. 18 fueron Alto </a:t>
            </a:r>
            <a:r>
              <a:rPr lang="es-ES" sz="1600" dirty="0" err="1">
                <a:latin typeface="Arial" panose="020B0604020202020204" pitchFamily="34" charset="0"/>
                <a:cs typeface="Arial" panose="020B0604020202020204" pitchFamily="34" charset="0"/>
              </a:rPr>
              <a:t>Tapiche</a:t>
            </a:r>
            <a:r>
              <a:rPr lang="es-ES" sz="1600" dirty="0">
                <a:latin typeface="Arial" panose="020B0604020202020204" pitchFamily="34" charset="0"/>
                <a:cs typeface="Arial" panose="020B0604020202020204" pitchFamily="34" charset="0"/>
              </a:rPr>
              <a:t>, Las Amazonas y Ramón Castilla con una muestra cada uno de ellos.</a:t>
            </a:r>
          </a:p>
        </p:txBody>
      </p:sp>
      <p:pic>
        <p:nvPicPr>
          <p:cNvPr id="2" name="Imagen 1">
            <a:extLst>
              <a:ext uri="{FF2B5EF4-FFF2-40B4-BE49-F238E27FC236}">
                <a16:creationId xmlns:a16="http://schemas.microsoft.com/office/drawing/2014/main" id="{4F195DC3-B43B-4E8C-AC3B-6FE2D9E42A42}"/>
              </a:ext>
            </a:extLst>
          </p:cNvPr>
          <p:cNvPicPr>
            <a:picLocks noChangeAspect="1"/>
          </p:cNvPicPr>
          <p:nvPr/>
        </p:nvPicPr>
        <p:blipFill>
          <a:blip r:embed="rId2"/>
          <a:stretch>
            <a:fillRect/>
          </a:stretch>
        </p:blipFill>
        <p:spPr>
          <a:xfrm>
            <a:off x="2283553" y="1332923"/>
            <a:ext cx="7624894" cy="3317147"/>
          </a:xfrm>
          <a:prstGeom prst="rect">
            <a:avLst/>
          </a:prstGeom>
          <a:ln>
            <a:solidFill>
              <a:schemeClr val="tx1"/>
            </a:solidFill>
          </a:ln>
        </p:spPr>
      </p:pic>
    </p:spTree>
    <p:extLst>
      <p:ext uri="{BB962C8B-B14F-4D97-AF65-F5344CB8AC3E}">
        <p14:creationId xmlns:p14="http://schemas.microsoft.com/office/powerpoint/2010/main" val="10248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C100AAE-B07A-4A60-ABC3-C7FA2B1AF827}"/>
              </a:ext>
            </a:extLst>
          </p:cNvPr>
          <p:cNvSpPr txBox="1"/>
          <p:nvPr/>
        </p:nvSpPr>
        <p:spPr>
          <a:xfrm>
            <a:off x="32156" y="8408"/>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ESTABLECIMIENTO DE SALUD</a:t>
            </a:r>
          </a:p>
          <a:p>
            <a:pPr algn="ctr"/>
            <a:r>
              <a:rPr lang="es-ES" sz="2000" b="1" dirty="0">
                <a:latin typeface="Arial" panose="020B0604020202020204" pitchFamily="34" charset="0"/>
                <a:cs typeface="Arial" panose="020B0604020202020204" pitchFamily="34" charset="0"/>
              </a:rPr>
              <a:t>REACTIVOS E INDETERMINADOS DE LA S.E. 18 – 2024</a:t>
            </a:r>
          </a:p>
          <a:p>
            <a:pPr algn="ctr"/>
            <a:r>
              <a:rPr lang="es-ES" sz="2000" b="1" dirty="0">
                <a:latin typeface="Arial" panose="020B0604020202020204" pitchFamily="34" charset="0"/>
                <a:cs typeface="Arial" panose="020B0604020202020204" pitchFamily="34" charset="0"/>
              </a:rPr>
              <a:t>DIAGNÓSTICO DE LEPTOSPIRA POR EL MÉTODO DE ELISA IgM</a:t>
            </a:r>
            <a:endParaRPr lang="es-PE" sz="2000"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7EDE45EE-0B8C-4D40-8810-10D5130BDE0A}"/>
              </a:ext>
            </a:extLst>
          </p:cNvPr>
          <p:cNvSpPr txBox="1"/>
          <p:nvPr/>
        </p:nvSpPr>
        <p:spPr>
          <a:xfrm>
            <a:off x="4366727" y="6111551"/>
            <a:ext cx="184731" cy="369332"/>
          </a:xfrm>
          <a:prstGeom prst="rect">
            <a:avLst/>
          </a:prstGeom>
          <a:noFill/>
        </p:spPr>
        <p:txBody>
          <a:bodyPr wrap="none" rtlCol="0">
            <a:spAutoFit/>
          </a:bodyPr>
          <a:lstStyle/>
          <a:p>
            <a:endParaRPr lang="es-PE" dirty="0"/>
          </a:p>
        </p:txBody>
      </p:sp>
      <p:sp>
        <p:nvSpPr>
          <p:cNvPr id="7" name="CuadroTexto 6">
            <a:extLst>
              <a:ext uri="{FF2B5EF4-FFF2-40B4-BE49-F238E27FC236}">
                <a16:creationId xmlns:a16="http://schemas.microsoft.com/office/drawing/2014/main" id="{D5B64ED3-1C12-4D20-94D1-E26D0C4BCADC}"/>
              </a:ext>
            </a:extLst>
          </p:cNvPr>
          <p:cNvSpPr txBox="1"/>
          <p:nvPr/>
        </p:nvSpPr>
        <p:spPr>
          <a:xfrm>
            <a:off x="590956" y="5914580"/>
            <a:ext cx="11074400" cy="830997"/>
          </a:xfrm>
          <a:prstGeom prst="rect">
            <a:avLst/>
          </a:prstGeom>
          <a:noFill/>
        </p:spPr>
        <p:txBody>
          <a:bodyPr wrap="square">
            <a:spAutoFit/>
          </a:bodyPr>
          <a:lstStyle/>
          <a:p>
            <a:pPr algn="just"/>
            <a:r>
              <a:rPr lang="es-ES" sz="1600" dirty="0">
                <a:latin typeface="Arial" panose="020B0604020202020204" pitchFamily="34" charset="0"/>
                <a:cs typeface="Arial" panose="020B0604020202020204" pitchFamily="34" charset="0"/>
              </a:rPr>
              <a:t>En la S.E. 18 2024 se observa que del total de las muestras ingresadas para el diagnóstico de Elisa IgM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es la IPRESS Bellavista Nanay es la  que tienen mayor índice de Reactivos, seguido por las IPRESS Modelo, Morona cocha y </a:t>
            </a:r>
            <a:r>
              <a:rPr lang="es-ES" sz="1600" dirty="0" err="1">
                <a:latin typeface="Arial" panose="020B0604020202020204" pitchFamily="34" charset="0"/>
                <a:cs typeface="Arial" panose="020B0604020202020204" pitchFamily="34" charset="0"/>
              </a:rPr>
              <a:t>Munichs</a:t>
            </a:r>
            <a:r>
              <a:rPr lang="es-ES" sz="1600" dirty="0">
                <a:latin typeface="Arial" panose="020B0604020202020204" pitchFamily="34" charset="0"/>
                <a:cs typeface="Arial" panose="020B0604020202020204" pitchFamily="34" charset="0"/>
              </a:rPr>
              <a:t>.</a:t>
            </a:r>
            <a:endParaRPr lang="es-ES" sz="14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40755A9B-4327-4048-BF31-26E8CF1EFDD3}"/>
              </a:ext>
            </a:extLst>
          </p:cNvPr>
          <p:cNvPicPr>
            <a:picLocks noChangeAspect="1"/>
          </p:cNvPicPr>
          <p:nvPr/>
        </p:nvPicPr>
        <p:blipFill>
          <a:blip r:embed="rId2"/>
          <a:stretch>
            <a:fillRect/>
          </a:stretch>
        </p:blipFill>
        <p:spPr>
          <a:xfrm>
            <a:off x="1874810" y="1075981"/>
            <a:ext cx="8506691" cy="4810891"/>
          </a:xfrm>
          <a:prstGeom prst="rect">
            <a:avLst/>
          </a:prstGeom>
          <a:ln>
            <a:solidFill>
              <a:schemeClr val="tx1"/>
            </a:solidFill>
          </a:ln>
        </p:spPr>
      </p:pic>
    </p:spTree>
    <p:extLst>
      <p:ext uri="{BB962C8B-B14F-4D97-AF65-F5344CB8AC3E}">
        <p14:creationId xmlns:p14="http://schemas.microsoft.com/office/powerpoint/2010/main" val="2376662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289931" y="92538"/>
            <a:ext cx="11719931" cy="707886"/>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S.E 01 - 18 -  2024</a:t>
            </a:r>
          </a:p>
          <a:p>
            <a:pPr algn="ctr"/>
            <a:r>
              <a:rPr lang="es-ES" sz="2000" b="1" dirty="0">
                <a:latin typeface="Arial" panose="020B0604020202020204" pitchFamily="34" charset="0"/>
                <a:cs typeface="Arial" panose="020B0604020202020204" pitchFamily="34" charset="0"/>
              </a:rPr>
              <a:t>DIAGNÓSTICO DE LEPTOSPIROSIS POR EL METODO ELISA IgM (LRRL) Y MAT (INS)</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2" y="5214410"/>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18 2024 se observa que el total de muestras enviadas para confirmación por el método de MAT al INS es 2156, de 1529 Reactivos por ELISA IgM en el LRRL 727 tienen resultado Positivo por MAT (47.55 %), además de  627 muestras con resultados Indeterminados por ELISA IgM, 196 Resultados Positivos a MAT (31.26 %) .</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Del total de muestras analizadas por MAT (2156), solo el 42.81 % de ellos tienen resultado Confirmado como Positivo.</a:t>
            </a:r>
          </a:p>
        </p:txBody>
      </p:sp>
      <p:pic>
        <p:nvPicPr>
          <p:cNvPr id="2" name="Imagen 1">
            <a:extLst>
              <a:ext uri="{FF2B5EF4-FFF2-40B4-BE49-F238E27FC236}">
                <a16:creationId xmlns:a16="http://schemas.microsoft.com/office/drawing/2014/main" id="{59E40CBD-8008-40A3-B924-4D12596AA97B}"/>
              </a:ext>
            </a:extLst>
          </p:cNvPr>
          <p:cNvPicPr>
            <a:picLocks noChangeAspect="1"/>
          </p:cNvPicPr>
          <p:nvPr/>
        </p:nvPicPr>
        <p:blipFill>
          <a:blip r:embed="rId2"/>
          <a:stretch>
            <a:fillRect/>
          </a:stretch>
        </p:blipFill>
        <p:spPr>
          <a:xfrm>
            <a:off x="1660501" y="886690"/>
            <a:ext cx="8870997" cy="4155188"/>
          </a:xfrm>
          <a:prstGeom prst="rect">
            <a:avLst/>
          </a:prstGeom>
        </p:spPr>
      </p:pic>
    </p:spTree>
    <p:extLst>
      <p:ext uri="{BB962C8B-B14F-4D97-AF65-F5344CB8AC3E}">
        <p14:creationId xmlns:p14="http://schemas.microsoft.com/office/powerpoint/2010/main" val="2822804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61FEDD-B37F-4F23-A58F-637EFF5948D1}"/>
              </a:ext>
            </a:extLst>
          </p:cNvPr>
          <p:cNvSpPr txBox="1"/>
          <p:nvPr/>
        </p:nvSpPr>
        <p:spPr>
          <a:xfrm>
            <a:off x="211872" y="390292"/>
            <a:ext cx="11708781" cy="707886"/>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Y ENVIADAS AL INS</a:t>
            </a:r>
          </a:p>
          <a:p>
            <a:pPr algn="ctr"/>
            <a:r>
              <a:rPr lang="es-ES" sz="2000" b="1" dirty="0">
                <a:latin typeface="Arial" panose="020B0604020202020204" pitchFamily="34" charset="0"/>
                <a:cs typeface="Arial" panose="020B0604020202020204" pitchFamily="34" charset="0"/>
              </a:rPr>
              <a:t>DE LA SEMANA EPIDEMIOLÓGICA 01 AL 18 – 2024</a:t>
            </a:r>
          </a:p>
        </p:txBody>
      </p:sp>
      <p:pic>
        <p:nvPicPr>
          <p:cNvPr id="2" name="Imagen 1">
            <a:extLst>
              <a:ext uri="{FF2B5EF4-FFF2-40B4-BE49-F238E27FC236}">
                <a16:creationId xmlns:a16="http://schemas.microsoft.com/office/drawing/2014/main" id="{E1248765-1CA3-48C3-AAF8-7E5F30422980}"/>
              </a:ext>
            </a:extLst>
          </p:cNvPr>
          <p:cNvPicPr>
            <a:picLocks noChangeAspect="1"/>
          </p:cNvPicPr>
          <p:nvPr/>
        </p:nvPicPr>
        <p:blipFill>
          <a:blip r:embed="rId2"/>
          <a:stretch>
            <a:fillRect/>
          </a:stretch>
        </p:blipFill>
        <p:spPr>
          <a:xfrm>
            <a:off x="1132859" y="1256146"/>
            <a:ext cx="10461933" cy="3703782"/>
          </a:xfrm>
          <a:prstGeom prst="rect">
            <a:avLst/>
          </a:prstGeom>
        </p:spPr>
      </p:pic>
    </p:spTree>
    <p:extLst>
      <p:ext uri="{BB962C8B-B14F-4D97-AF65-F5344CB8AC3E}">
        <p14:creationId xmlns:p14="http://schemas.microsoft.com/office/powerpoint/2010/main" val="2247839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OROPUCHE</a:t>
            </a:r>
          </a:p>
        </p:txBody>
      </p:sp>
    </p:spTree>
    <p:extLst>
      <p:ext uri="{BB962C8B-B14F-4D97-AF65-F5344CB8AC3E}">
        <p14:creationId xmlns:p14="http://schemas.microsoft.com/office/powerpoint/2010/main" val="1051871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673E27-663A-48EC-8754-D5E5377727AB}"/>
              </a:ext>
            </a:extLst>
          </p:cNvPr>
          <p:cNvSpPr txBox="1"/>
          <p:nvPr/>
        </p:nvSpPr>
        <p:spPr>
          <a:xfrm>
            <a:off x="0" y="0"/>
            <a:ext cx="12192000" cy="816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460"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858" dirty="0">
                <a:latin typeface="Arial Black" panose="020B0A04020102020204" pitchFamily="34" charset="0"/>
              </a:rPr>
              <a:t>NOTIFICACIÓN DE CASOS DE OROPUCHE SEGÚN INFORMACIÓN EPIDEMIOLÓGICA.</a:t>
            </a:r>
          </a:p>
          <a:p>
            <a:r>
              <a:rPr lang="es-ES" sz="1858" dirty="0">
                <a:latin typeface="Arial Black" panose="020B0A04020102020204" pitchFamily="34" charset="0"/>
              </a:rPr>
              <a:t>GERESA LORETO. SE1-18, AÑO 2024</a:t>
            </a:r>
            <a:endParaRPr lang="es-MX" sz="1858" dirty="0">
              <a:latin typeface="Arial Black" panose="020B0A04020102020204" pitchFamily="34" charset="0"/>
            </a:endParaRPr>
          </a:p>
        </p:txBody>
      </p:sp>
      <p:sp>
        <p:nvSpPr>
          <p:cNvPr id="5" name="CuadroTexto 4">
            <a:extLst>
              <a:ext uri="{FF2B5EF4-FFF2-40B4-BE49-F238E27FC236}">
                <a16:creationId xmlns:a16="http://schemas.microsoft.com/office/drawing/2014/main" id="{BE013238-8CD3-40BF-B2B1-1BFD6B788BEF}"/>
              </a:ext>
            </a:extLst>
          </p:cNvPr>
          <p:cNvSpPr txBox="1"/>
          <p:nvPr/>
        </p:nvSpPr>
        <p:spPr>
          <a:xfrm>
            <a:off x="407454" y="5363458"/>
            <a:ext cx="4272472" cy="235321"/>
          </a:xfrm>
          <a:prstGeom prst="rect">
            <a:avLst/>
          </a:prstGeom>
          <a:noFill/>
        </p:spPr>
        <p:txBody>
          <a:bodyPr wrap="square" rtlCol="0">
            <a:spAutoFit/>
          </a:bodyPr>
          <a:lstStyle/>
          <a:p>
            <a:r>
              <a:rPr lang="es-MX" sz="929" dirty="0"/>
              <a:t>Fuente: Base de datos del Noti Web de la Dirección de Epidemiología- GERESA Loreto</a:t>
            </a:r>
          </a:p>
        </p:txBody>
      </p:sp>
      <p:sp>
        <p:nvSpPr>
          <p:cNvPr id="3" name="CuadroTexto 2">
            <a:extLst>
              <a:ext uri="{FF2B5EF4-FFF2-40B4-BE49-F238E27FC236}">
                <a16:creationId xmlns:a16="http://schemas.microsoft.com/office/drawing/2014/main" id="{5DEB8E19-E395-43C6-BC5B-01D554932774}"/>
              </a:ext>
            </a:extLst>
          </p:cNvPr>
          <p:cNvSpPr txBox="1"/>
          <p:nvPr/>
        </p:nvSpPr>
        <p:spPr>
          <a:xfrm>
            <a:off x="325189" y="5800558"/>
            <a:ext cx="11748824" cy="86466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640" b="1"/>
            </a:lvl1pPr>
          </a:lstStyle>
          <a:p>
            <a:r>
              <a:rPr lang="es-ES" sz="1673" dirty="0"/>
              <a:t>Entre las S.E1–S.E18, Se han reportado 182 casos de Oropuche ingresados al sistema del Noti Web de la Dirección de Epidemiología, todos confirmados, el 40.1% corresponden al distrito de Punchana: EL 37.3 % al distrito de San Juan. En el año 2023 solo se reportó 1 caso en la SE 11.</a:t>
            </a:r>
            <a:endParaRPr lang="es-MX" sz="1673" dirty="0"/>
          </a:p>
        </p:txBody>
      </p:sp>
      <p:sp>
        <p:nvSpPr>
          <p:cNvPr id="11" name="CuadroTexto 10">
            <a:extLst>
              <a:ext uri="{FF2B5EF4-FFF2-40B4-BE49-F238E27FC236}">
                <a16:creationId xmlns:a16="http://schemas.microsoft.com/office/drawing/2014/main" id="{02C958B8-C459-4447-9381-732FBF0B7508}"/>
              </a:ext>
            </a:extLst>
          </p:cNvPr>
          <p:cNvSpPr txBox="1"/>
          <p:nvPr/>
        </p:nvSpPr>
        <p:spPr>
          <a:xfrm>
            <a:off x="1171934" y="833843"/>
            <a:ext cx="4332009" cy="321178"/>
          </a:xfrm>
          <a:prstGeom prst="rect">
            <a:avLst/>
          </a:prstGeom>
          <a:noFill/>
        </p:spPr>
        <p:txBody>
          <a:bodyPr wrap="square" rtlCol="0">
            <a:spAutoFit/>
          </a:bodyPr>
          <a:lstStyle/>
          <a:p>
            <a:pPr algn="ctr"/>
            <a:r>
              <a:rPr lang="es-ES" sz="1487" b="1" dirty="0"/>
              <a:t>Región Loreto, Casos de Oropuche  S.E. 1- 18-2024 </a:t>
            </a:r>
            <a:endParaRPr lang="es-MX" sz="1487" b="1" dirty="0"/>
          </a:p>
        </p:txBody>
      </p:sp>
      <p:pic>
        <p:nvPicPr>
          <p:cNvPr id="4" name="Imagen 3">
            <a:extLst>
              <a:ext uri="{FF2B5EF4-FFF2-40B4-BE49-F238E27FC236}">
                <a16:creationId xmlns:a16="http://schemas.microsoft.com/office/drawing/2014/main" id="{E8D051CF-08EC-4FB6-8A91-7B59C7E0C71D}"/>
              </a:ext>
            </a:extLst>
          </p:cNvPr>
          <p:cNvPicPr>
            <a:picLocks noChangeAspect="1"/>
          </p:cNvPicPr>
          <p:nvPr/>
        </p:nvPicPr>
        <p:blipFill>
          <a:blip r:embed="rId2"/>
          <a:stretch>
            <a:fillRect/>
          </a:stretch>
        </p:blipFill>
        <p:spPr>
          <a:xfrm>
            <a:off x="6862917" y="1234986"/>
            <a:ext cx="5211096" cy="2914141"/>
          </a:xfrm>
          <a:prstGeom prst="rect">
            <a:avLst/>
          </a:prstGeom>
          <a:ln>
            <a:solidFill>
              <a:schemeClr val="tx1"/>
            </a:solidFill>
          </a:ln>
        </p:spPr>
      </p:pic>
      <p:pic>
        <p:nvPicPr>
          <p:cNvPr id="7" name="Imagen 6">
            <a:extLst>
              <a:ext uri="{FF2B5EF4-FFF2-40B4-BE49-F238E27FC236}">
                <a16:creationId xmlns:a16="http://schemas.microsoft.com/office/drawing/2014/main" id="{B46BE8E8-C874-42EC-A75A-CC5784A81F88}"/>
              </a:ext>
            </a:extLst>
          </p:cNvPr>
          <p:cNvPicPr>
            <a:picLocks noChangeAspect="1"/>
          </p:cNvPicPr>
          <p:nvPr/>
        </p:nvPicPr>
        <p:blipFill>
          <a:blip r:embed="rId3"/>
          <a:stretch>
            <a:fillRect/>
          </a:stretch>
        </p:blipFill>
        <p:spPr>
          <a:xfrm>
            <a:off x="325189" y="1155022"/>
            <a:ext cx="6208334" cy="4443758"/>
          </a:xfrm>
          <a:prstGeom prst="rect">
            <a:avLst/>
          </a:prstGeom>
        </p:spPr>
      </p:pic>
    </p:spTree>
    <p:extLst>
      <p:ext uri="{BB962C8B-B14F-4D97-AF65-F5344CB8AC3E}">
        <p14:creationId xmlns:p14="http://schemas.microsoft.com/office/powerpoint/2010/main" val="420797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127820" y="5829954"/>
            <a:ext cx="11936360"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18 - 2024,  se reportaron 9,852 casos de malaria: 7,988 (</a:t>
            </a:r>
            <a:r>
              <a:rPr lang="es-PE" sz="1487" dirty="0">
                <a:solidFill>
                  <a:srgbClr val="FF0000"/>
                </a:solidFill>
                <a:effectLst/>
                <a:latin typeface="Arial" panose="020B0604020202020204" pitchFamily="34" charset="0"/>
                <a:cs typeface="Arial" panose="020B0604020202020204" pitchFamily="34" charset="0"/>
              </a:rPr>
              <a:t>81.0%</a:t>
            </a:r>
            <a:r>
              <a:rPr lang="es-PE" sz="1487" dirty="0">
                <a:effectLst/>
                <a:latin typeface="Arial" panose="020B0604020202020204" pitchFamily="34" charset="0"/>
                <a:cs typeface="Arial" panose="020B0604020202020204" pitchFamily="34" charset="0"/>
              </a:rPr>
              <a:t>) Malaria P. Vivax, 1,854 (</a:t>
            </a:r>
            <a:r>
              <a:rPr lang="es-PE" sz="1487" dirty="0">
                <a:solidFill>
                  <a:srgbClr val="FF0000"/>
                </a:solidFill>
                <a:effectLst/>
                <a:latin typeface="Arial" panose="020B0604020202020204" pitchFamily="34" charset="0"/>
                <a:cs typeface="Arial" panose="020B0604020202020204" pitchFamily="34" charset="0"/>
              </a:rPr>
              <a:t>18.8%</a:t>
            </a:r>
            <a:r>
              <a:rPr lang="es-PE" sz="1487" dirty="0">
                <a:effectLst/>
                <a:latin typeface="Arial" panose="020B0604020202020204" pitchFamily="34" charset="0"/>
                <a:cs typeface="Arial" panose="020B0604020202020204" pitchFamily="34" charset="0"/>
              </a:rPr>
              <a:t>) Malaria falciparum y 10 (</a:t>
            </a:r>
            <a:r>
              <a:rPr lang="es-PE" sz="1487" dirty="0">
                <a:solidFill>
                  <a:srgbClr val="FF0000"/>
                </a:solidFill>
                <a:effectLst/>
                <a:latin typeface="Arial" panose="020B0604020202020204" pitchFamily="34" charset="0"/>
                <a:cs typeface="Arial" panose="020B0604020202020204" pitchFamily="34" charset="0"/>
              </a:rPr>
              <a:t>0.2%</a:t>
            </a:r>
            <a:r>
              <a:rPr lang="es-PE" sz="1487" dirty="0">
                <a:effectLst/>
                <a:latin typeface="Arial" panose="020B0604020202020204" pitchFamily="34" charset="0"/>
                <a:cs typeface="Arial" panose="020B0604020202020204" pitchFamily="34" charset="0"/>
              </a:rPr>
              <a:t>) Malaria malariae. En el año 2023 se reportaron 6,997 casos de malaria, 2,855 casos menos que en el presente año. </a:t>
            </a:r>
          </a:p>
          <a:p>
            <a:r>
              <a:rPr lang="es-PE" sz="1487" dirty="0">
                <a:effectLst/>
                <a:latin typeface="Arial" panose="020B0604020202020204" pitchFamily="34" charset="0"/>
                <a:cs typeface="Arial" panose="020B0604020202020204" pitchFamily="34" charset="0"/>
              </a:rPr>
              <a:t>En el 2024, se observa un incremento sostenido, presentándose una meseta entre las SE11 a la SE16, hay una disminución en las dos últimas semanas, ubicándose en zona de </a:t>
            </a:r>
            <a:r>
              <a:rPr lang="es-PE" sz="1487" u="sng" dirty="0">
                <a:effectLst/>
                <a:highlight>
                  <a:srgbClr val="FFFF00"/>
                </a:highlight>
                <a:latin typeface="Arial" panose="020B0604020202020204" pitchFamily="34" charset="0"/>
                <a:cs typeface="Arial" panose="020B0604020202020204" pitchFamily="34" charset="0"/>
              </a:rPr>
              <a:t>SEGURIDAD</a:t>
            </a:r>
            <a:r>
              <a:rPr lang="es-PE" sz="1487" dirty="0">
                <a:effectLst/>
                <a:highlight>
                  <a:srgbClr val="FFFF00"/>
                </a:highlight>
                <a:latin typeface="Arial" panose="020B0604020202020204" pitchFamily="34" charset="0"/>
                <a:cs typeface="Arial" panose="020B0604020202020204" pitchFamily="34" charset="0"/>
              </a:rPr>
              <a:t>.</a:t>
            </a:r>
            <a:r>
              <a:rPr lang="es-PE" sz="1487" dirty="0">
                <a:effectLst/>
                <a:latin typeface="Arial" panose="020B0604020202020204" pitchFamily="34" charset="0"/>
                <a:cs typeface="Arial" panose="020B0604020202020204" pitchFamily="34" charset="0"/>
              </a:rPr>
              <a:t> </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E5C227F7-5C8B-4ACC-9C95-9EE83E918F03}"/>
              </a:ext>
            </a:extLst>
          </p:cNvPr>
          <p:cNvPicPr>
            <a:picLocks noChangeAspect="1"/>
          </p:cNvPicPr>
          <p:nvPr/>
        </p:nvPicPr>
        <p:blipFill>
          <a:blip r:embed="rId3"/>
          <a:stretch>
            <a:fillRect/>
          </a:stretch>
        </p:blipFill>
        <p:spPr>
          <a:xfrm>
            <a:off x="117988" y="121358"/>
            <a:ext cx="11936360" cy="5614903"/>
          </a:xfrm>
          <a:prstGeom prst="rect">
            <a:avLst/>
          </a:prstGeom>
          <a:ln>
            <a:solidFill>
              <a:schemeClr val="tx1"/>
            </a:solidFill>
          </a:ln>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2D3E98-BEA7-6BD2-BFC5-E4E25ED47782}"/>
              </a:ext>
            </a:extLst>
          </p:cNvPr>
          <p:cNvSpPr txBox="1"/>
          <p:nvPr/>
        </p:nvSpPr>
        <p:spPr>
          <a:xfrm>
            <a:off x="7089065" y="760808"/>
            <a:ext cx="4974822" cy="3046988"/>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Se remitieron 3857 muestras negativas al Diagnóstico ELISA Dengue IgM y NS1, al Instituto Nacional de Salud (INS) para realizar un diagnóstico diferencial de otras arbovirosis (Chikungunya, Mayaro, Oropuche, Zika). </a:t>
            </a:r>
          </a:p>
          <a:p>
            <a:pPr algn="just"/>
            <a:r>
              <a:rPr lang="es-MX" sz="1200" dirty="0">
                <a:latin typeface="Arial" panose="020B0604020202020204" pitchFamily="34" charset="0"/>
                <a:cs typeface="Arial" panose="020B0604020202020204" pitchFamily="34" charset="0"/>
              </a:rPr>
              <a:t>Hasta la fecha del 06 de mayo de 2024, se han recibido los resultados de 3164 muestras.</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174 muestras para detectar Chikungunya, resultando todas negativas.</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1412 muestras de Mayaro, con resultados de 5 muestras positivas en el mes de marzo y 50 positivas en lo que va del mes de abril.</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1431 muestras para el virus Oropuche, de estas 97 resultaron positivos en febrero, 91 positivos en marzo, 66 positivos en lo en el mes de abril y 5 positivas en lo que va de mayo.</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147 muestras para el virus Zika, siendo todas negativas.</a:t>
            </a:r>
          </a:p>
          <a:p>
            <a:pPr algn="just"/>
            <a:r>
              <a:rPr lang="es-MX" sz="1200" dirty="0">
                <a:latin typeface="Arial" panose="020B0604020202020204" pitchFamily="34" charset="0"/>
                <a:cs typeface="Arial" panose="020B0604020202020204" pitchFamily="34" charset="0"/>
              </a:rPr>
              <a:t>Estos resultados indican la circulación del Virus Oropuche y Mayaro en la Región Loreto.</a:t>
            </a:r>
          </a:p>
        </p:txBody>
      </p:sp>
      <p:sp>
        <p:nvSpPr>
          <p:cNvPr id="5" name="CuadroTexto 4">
            <a:extLst>
              <a:ext uri="{FF2B5EF4-FFF2-40B4-BE49-F238E27FC236}">
                <a16:creationId xmlns:a16="http://schemas.microsoft.com/office/drawing/2014/main" id="{80618C5D-6EC8-4760-9176-1886480D4D89}"/>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06.05.2024)</a:t>
            </a:r>
          </a:p>
        </p:txBody>
      </p:sp>
      <p:sp>
        <p:nvSpPr>
          <p:cNvPr id="12" name="CuadroTexto 11">
            <a:extLst>
              <a:ext uri="{FF2B5EF4-FFF2-40B4-BE49-F238E27FC236}">
                <a16:creationId xmlns:a16="http://schemas.microsoft.com/office/drawing/2014/main" id="{D072E170-452B-498D-A306-840AFB021924}"/>
              </a:ext>
            </a:extLst>
          </p:cNvPr>
          <p:cNvSpPr txBox="1"/>
          <p:nvPr/>
        </p:nvSpPr>
        <p:spPr>
          <a:xfrm>
            <a:off x="287528" y="3905204"/>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NetLabv.2. Instituto Nacional de Salud</a:t>
            </a:r>
          </a:p>
        </p:txBody>
      </p:sp>
      <p:pic>
        <p:nvPicPr>
          <p:cNvPr id="6" name="Imagen 5">
            <a:extLst>
              <a:ext uri="{FF2B5EF4-FFF2-40B4-BE49-F238E27FC236}">
                <a16:creationId xmlns:a16="http://schemas.microsoft.com/office/drawing/2014/main" id="{FE7418CA-0416-5046-CA73-ED0F12E7924B}"/>
              </a:ext>
            </a:extLst>
          </p:cNvPr>
          <p:cNvPicPr>
            <a:picLocks noChangeAspect="1"/>
          </p:cNvPicPr>
          <p:nvPr/>
        </p:nvPicPr>
        <p:blipFill>
          <a:blip r:embed="rId2"/>
          <a:stretch>
            <a:fillRect/>
          </a:stretch>
        </p:blipFill>
        <p:spPr>
          <a:xfrm>
            <a:off x="287528" y="822788"/>
            <a:ext cx="6625000" cy="2985008"/>
          </a:xfrm>
          <a:prstGeom prst="rect">
            <a:avLst/>
          </a:prstGeom>
          <a:ln>
            <a:solidFill>
              <a:schemeClr val="tx1"/>
            </a:solidFill>
          </a:ln>
        </p:spPr>
      </p:pic>
      <p:pic>
        <p:nvPicPr>
          <p:cNvPr id="7" name="Imagen 6">
            <a:extLst>
              <a:ext uri="{FF2B5EF4-FFF2-40B4-BE49-F238E27FC236}">
                <a16:creationId xmlns:a16="http://schemas.microsoft.com/office/drawing/2014/main" id="{21B9EFF2-4008-892F-27C9-9EB06BBB8BC8}"/>
              </a:ext>
            </a:extLst>
          </p:cNvPr>
          <p:cNvPicPr>
            <a:picLocks noChangeAspect="1"/>
          </p:cNvPicPr>
          <p:nvPr/>
        </p:nvPicPr>
        <p:blipFill>
          <a:blip r:embed="rId3"/>
          <a:stretch>
            <a:fillRect/>
          </a:stretch>
        </p:blipFill>
        <p:spPr>
          <a:xfrm>
            <a:off x="287528" y="4477244"/>
            <a:ext cx="6108721" cy="1556362"/>
          </a:xfrm>
          <a:prstGeom prst="rect">
            <a:avLst/>
          </a:prstGeom>
          <a:ln>
            <a:solidFill>
              <a:schemeClr val="tx1"/>
            </a:solidFill>
          </a:ln>
        </p:spPr>
      </p:pic>
      <p:sp>
        <p:nvSpPr>
          <p:cNvPr id="8" name="CuadroTexto 7">
            <a:extLst>
              <a:ext uri="{FF2B5EF4-FFF2-40B4-BE49-F238E27FC236}">
                <a16:creationId xmlns:a16="http://schemas.microsoft.com/office/drawing/2014/main" id="{F614715F-A876-D54D-8ED7-DFAD2A2CF3BA}"/>
              </a:ext>
            </a:extLst>
          </p:cNvPr>
          <p:cNvSpPr txBox="1"/>
          <p:nvPr/>
        </p:nvSpPr>
        <p:spPr>
          <a:xfrm>
            <a:off x="195226" y="6076956"/>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NetLab v2. Instituto Nacional de Salud.   </a:t>
            </a:r>
          </a:p>
        </p:txBody>
      </p:sp>
      <p:sp>
        <p:nvSpPr>
          <p:cNvPr id="9" name="CuadroTexto 8">
            <a:extLst>
              <a:ext uri="{FF2B5EF4-FFF2-40B4-BE49-F238E27FC236}">
                <a16:creationId xmlns:a16="http://schemas.microsoft.com/office/drawing/2014/main" id="{07CCD231-DAC4-3C88-BDFF-853822D61491}"/>
              </a:ext>
            </a:extLst>
          </p:cNvPr>
          <p:cNvSpPr txBox="1"/>
          <p:nvPr/>
        </p:nvSpPr>
        <p:spPr>
          <a:xfrm>
            <a:off x="6686027" y="4477244"/>
            <a:ext cx="5142450" cy="1600438"/>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Oropuche corresponden al mes de mayo y se han reportado en los distritos de Belén y San juan Bautista.</a:t>
            </a:r>
          </a:p>
          <a:p>
            <a:pPr algn="just"/>
            <a:r>
              <a:rPr lang="es-MX" sz="1400" dirty="0">
                <a:latin typeface="Arial" panose="020B0604020202020204" pitchFamily="34" charset="0"/>
                <a:cs typeface="Arial" panose="020B0604020202020204" pitchFamily="34" charset="0"/>
              </a:rPr>
              <a:t>Siendo el Distritos de Belén, el que presentaron mayor número de casos positivos.</a:t>
            </a:r>
          </a:p>
          <a:p>
            <a:pPr algn="just"/>
            <a:r>
              <a:rPr lang="es-MX" sz="1400" dirty="0">
                <a:latin typeface="Arial" panose="020B0604020202020204" pitchFamily="34" charset="0"/>
                <a:cs typeface="Arial" panose="020B0604020202020204" pitchFamily="34" charset="0"/>
              </a:rPr>
              <a:t>No se han reportado casos de Mayor en lo que del mes de Mayo.</a:t>
            </a:r>
            <a:endParaRPr lang="es-P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8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18 - 2024 )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115613" y="5752721"/>
            <a:ext cx="11992303"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18-2024, 45 distritos han reportados 232 casos de ofidismo, el </a:t>
            </a:r>
            <a:r>
              <a:rPr lang="es-ES" sz="1487" b="1" dirty="0">
                <a:solidFill>
                  <a:srgbClr val="FF0000"/>
                </a:solidFill>
                <a:latin typeface="Arial" panose="020B0604020202020204" pitchFamily="34" charset="0"/>
                <a:cs typeface="Arial" panose="020B0604020202020204" pitchFamily="34" charset="0"/>
              </a:rPr>
              <a:t>46.6%</a:t>
            </a:r>
            <a:r>
              <a:rPr lang="es-ES" sz="1487" b="1" dirty="0">
                <a:latin typeface="Arial" panose="020B0604020202020204" pitchFamily="34" charset="0"/>
                <a:cs typeface="Arial" panose="020B0604020202020204" pitchFamily="34" charset="0"/>
              </a:rPr>
              <a:t> se concentran en 10 distritos, entre los tres primeros  se encuentra los distrito de San Juan Bautista </a:t>
            </a:r>
            <a:r>
              <a:rPr lang="es-ES" sz="1487" b="1" dirty="0">
                <a:solidFill>
                  <a:srgbClr val="FF0000"/>
                </a:solidFill>
                <a:latin typeface="Arial" panose="020B0604020202020204" pitchFamily="34" charset="0"/>
                <a:cs typeface="Arial" panose="020B0604020202020204" pitchFamily="34" charset="0"/>
              </a:rPr>
              <a:t>(6.9%), </a:t>
            </a:r>
            <a:r>
              <a:rPr lang="es-ES" sz="1487" b="1" dirty="0">
                <a:latin typeface="Arial" panose="020B0604020202020204" pitchFamily="34" charset="0"/>
                <a:cs typeface="Arial" panose="020B0604020202020204" pitchFamily="34" charset="0"/>
              </a:rPr>
              <a:t>Ramón Castilla </a:t>
            </a:r>
            <a:r>
              <a:rPr lang="es-ES" sz="1487" b="1" dirty="0">
                <a:solidFill>
                  <a:srgbClr val="FF0000"/>
                </a:solidFill>
                <a:latin typeface="Arial" panose="020B0604020202020204" pitchFamily="34" charset="0"/>
                <a:cs typeface="Arial" panose="020B0604020202020204" pitchFamily="34" charset="0"/>
              </a:rPr>
              <a:t>(6.0%) </a:t>
            </a:r>
            <a:r>
              <a:rPr lang="es-ES" sz="1487" b="1" dirty="0">
                <a:latin typeface="Arial" panose="020B0604020202020204" pitchFamily="34" charset="0"/>
                <a:cs typeface="Arial" panose="020B0604020202020204" pitchFamily="34" charset="0"/>
              </a:rPr>
              <a:t>y Yurimaguas </a:t>
            </a:r>
            <a:r>
              <a:rPr lang="es-ES" sz="1487" b="1" dirty="0">
                <a:solidFill>
                  <a:srgbClr val="FF0000"/>
                </a:solidFill>
                <a:latin typeface="Arial" panose="020B0604020202020204" pitchFamily="34" charset="0"/>
                <a:cs typeface="Arial" panose="020B0604020202020204" pitchFamily="34" charset="0"/>
              </a:rPr>
              <a:t>(6.0%). </a:t>
            </a:r>
            <a:r>
              <a:rPr lang="es-ES" sz="1487" b="1" dirty="0">
                <a:latin typeface="Arial" panose="020B0604020202020204" pitchFamily="34" charset="0"/>
                <a:cs typeface="Arial" panose="020B0604020202020204" pitchFamily="34" charset="0"/>
              </a:rPr>
              <a:t>Hasta la SE-18 se han reportado 3 defunciones por Ofidismo procedentes de los distritos: 01 Trompeteros, 01 Teniente Cesar López Rojas y 01 Urarinas . En el mismo periodo del 2023 se reportaron 229 accidentes ofídicos.</a:t>
            </a:r>
          </a:p>
        </p:txBody>
      </p:sp>
      <p:pic>
        <p:nvPicPr>
          <p:cNvPr id="6" name="Imagen 5">
            <a:extLst>
              <a:ext uri="{FF2B5EF4-FFF2-40B4-BE49-F238E27FC236}">
                <a16:creationId xmlns:a16="http://schemas.microsoft.com/office/drawing/2014/main" id="{076222DE-8B5A-412B-BF7C-7F1F56468AAE}"/>
              </a:ext>
            </a:extLst>
          </p:cNvPr>
          <p:cNvPicPr>
            <a:picLocks noChangeAspect="1"/>
          </p:cNvPicPr>
          <p:nvPr/>
        </p:nvPicPr>
        <p:blipFill>
          <a:blip r:embed="rId2"/>
          <a:stretch>
            <a:fillRect/>
          </a:stretch>
        </p:blipFill>
        <p:spPr>
          <a:xfrm>
            <a:off x="277928" y="880359"/>
            <a:ext cx="3338358" cy="4717427"/>
          </a:xfrm>
          <a:prstGeom prst="rect">
            <a:avLst/>
          </a:prstGeom>
        </p:spPr>
      </p:pic>
      <p:pic>
        <p:nvPicPr>
          <p:cNvPr id="7" name="Imagen 6">
            <a:extLst>
              <a:ext uri="{FF2B5EF4-FFF2-40B4-BE49-F238E27FC236}">
                <a16:creationId xmlns:a16="http://schemas.microsoft.com/office/drawing/2014/main" id="{39F5FE17-6984-4DD4-B6A2-F197AE9D2D61}"/>
              </a:ext>
            </a:extLst>
          </p:cNvPr>
          <p:cNvPicPr>
            <a:picLocks noChangeAspect="1"/>
          </p:cNvPicPr>
          <p:nvPr/>
        </p:nvPicPr>
        <p:blipFill>
          <a:blip r:embed="rId3"/>
          <a:stretch>
            <a:fillRect/>
          </a:stretch>
        </p:blipFill>
        <p:spPr>
          <a:xfrm>
            <a:off x="3656999" y="867296"/>
            <a:ext cx="8257073" cy="4730490"/>
          </a:xfrm>
          <a:prstGeom prst="rect">
            <a:avLst/>
          </a:prstGeom>
          <a:ln>
            <a:solidFill>
              <a:schemeClr val="tx1"/>
            </a:solidFill>
          </a:ln>
        </p:spPr>
      </p:pic>
    </p:spTree>
    <p:extLst>
      <p:ext uri="{BB962C8B-B14F-4D97-AF65-F5344CB8AC3E}">
        <p14:creationId xmlns:p14="http://schemas.microsoft.com/office/powerpoint/2010/main" val="1508016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0" y="-11775"/>
            <a:ext cx="12192000"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2024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18 - 2024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93406" y="5357531"/>
            <a:ext cx="12005187" cy="1323439"/>
          </a:xfrm>
          <a:prstGeom prst="rect">
            <a:avLst/>
          </a:prstGeom>
          <a:solidFill>
            <a:schemeClr val="accent1">
              <a:lumMod val="20000"/>
              <a:lumOff val="80000"/>
            </a:schemeClr>
          </a:solidFill>
        </p:spPr>
        <p:txBody>
          <a:bodyPr wrap="square" rtlCol="0">
            <a:spAutoFit/>
          </a:bodyPr>
          <a:lstStyle/>
          <a:p>
            <a:pPr algn="just"/>
            <a:r>
              <a:rPr lang="es-ES" sz="1600" b="1" dirty="0">
                <a:latin typeface="Arial" panose="020B0604020202020204" pitchFamily="34" charset="0"/>
                <a:cs typeface="Arial" panose="020B0604020202020204" pitchFamily="34" charset="0"/>
              </a:rPr>
              <a:t>Hasta la SE 18, SE notificaron 334 casos de Tuberculosis, el </a:t>
            </a:r>
            <a:r>
              <a:rPr lang="es-ES" sz="1600" b="1" dirty="0">
                <a:solidFill>
                  <a:srgbClr val="FF0000"/>
                </a:solidFill>
                <a:latin typeface="Arial" panose="020B0604020202020204" pitchFamily="34" charset="0"/>
                <a:cs typeface="Arial" panose="020B0604020202020204" pitchFamily="34" charset="0"/>
              </a:rPr>
              <a:t>80.9%</a:t>
            </a:r>
            <a:r>
              <a:rPr lang="es-ES" sz="1600" b="1" dirty="0">
                <a:latin typeface="Arial" panose="020B0604020202020204" pitchFamily="34" charset="0"/>
                <a:cs typeface="Arial" panose="020B0604020202020204" pitchFamily="34" charset="0"/>
              </a:rPr>
              <a:t> se concentran en los 5 distritos principalmente, San Juan Bautista, Belén, Iquitos y Punchana. El mayor porcentaje corresponde a TBC Pulmonar con confirmación Bacteriológica 199 (59.6%); TBC Pulmonar sin confirmación bacteriológica 108 (32.3%) y TBC Extrapulmonar 25 (7.4%). Se reporta 14 fallecidos por este daño. (07 TBC sin confirmación bacteriológica, 07 TBC con confirmación bacteriológica, 02 TBC extrapulmonares).</a:t>
            </a:r>
            <a:endParaRPr lang="es-PE" sz="1600"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24E5B07D-4583-4520-A11F-043C2225961B}"/>
              </a:ext>
            </a:extLst>
          </p:cNvPr>
          <p:cNvPicPr>
            <a:picLocks noChangeAspect="1"/>
          </p:cNvPicPr>
          <p:nvPr/>
        </p:nvPicPr>
        <p:blipFill>
          <a:blip r:embed="rId2"/>
          <a:stretch>
            <a:fillRect/>
          </a:stretch>
        </p:blipFill>
        <p:spPr>
          <a:xfrm>
            <a:off x="291172" y="845316"/>
            <a:ext cx="3277938" cy="4449097"/>
          </a:xfrm>
          <a:prstGeom prst="rect">
            <a:avLst/>
          </a:prstGeom>
          <a:ln>
            <a:solidFill>
              <a:schemeClr val="tx1"/>
            </a:solidFill>
          </a:ln>
        </p:spPr>
      </p:pic>
      <p:pic>
        <p:nvPicPr>
          <p:cNvPr id="8" name="Imagen 7">
            <a:extLst>
              <a:ext uri="{FF2B5EF4-FFF2-40B4-BE49-F238E27FC236}">
                <a16:creationId xmlns:a16="http://schemas.microsoft.com/office/drawing/2014/main" id="{78BEABEC-5BE0-439B-81E2-90D9A6BE2ED2}"/>
              </a:ext>
            </a:extLst>
          </p:cNvPr>
          <p:cNvPicPr>
            <a:picLocks noChangeAspect="1"/>
          </p:cNvPicPr>
          <p:nvPr/>
        </p:nvPicPr>
        <p:blipFill>
          <a:blip r:embed="rId3"/>
          <a:stretch>
            <a:fillRect/>
          </a:stretch>
        </p:blipFill>
        <p:spPr>
          <a:xfrm>
            <a:off x="3736258" y="922617"/>
            <a:ext cx="8278761" cy="4371796"/>
          </a:xfrm>
          <a:prstGeom prst="rect">
            <a:avLst/>
          </a:prstGeom>
          <a:ln>
            <a:solidFill>
              <a:schemeClr val="tx1"/>
            </a:solidFill>
          </a:ln>
        </p:spPr>
      </p:pic>
    </p:spTree>
    <p:extLst>
      <p:ext uri="{BB962C8B-B14F-4D97-AF65-F5344CB8AC3E}">
        <p14:creationId xmlns:p14="http://schemas.microsoft.com/office/powerpoint/2010/main" val="2075347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E7E692-C2FD-4C21-AC93-9F61DF597D8C}"/>
              </a:ext>
            </a:extLst>
          </p:cNvPr>
          <p:cNvPicPr>
            <a:picLocks noChangeAspect="1"/>
          </p:cNvPicPr>
          <p:nvPr/>
        </p:nvPicPr>
        <p:blipFill>
          <a:blip r:embed="rId3"/>
          <a:stretch>
            <a:fillRect/>
          </a:stretch>
        </p:blipFill>
        <p:spPr>
          <a:xfrm>
            <a:off x="145773" y="998558"/>
            <a:ext cx="11926953" cy="4440291"/>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2023-2024* (hasta el 04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38717" y="542538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59026" y="5737942"/>
            <a:ext cx="11913703" cy="92333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En el 2023, entre los meses de Enero, Febrero, Marzo, Abril y Mayo (04 de mayo), se reportaron 8 muertes maternas 6 (Directas) y  2 (Indirectas), </a:t>
            </a:r>
            <a:r>
              <a:rPr lang="es-PE" b="1" dirty="0">
                <a:solidFill>
                  <a:srgbClr val="0070C0"/>
                </a:solidFill>
                <a:latin typeface="Arial" panose="020B0604020202020204" pitchFamily="34" charset="0"/>
              </a:rPr>
              <a:t>mientras en el 2024 </a:t>
            </a:r>
            <a:r>
              <a:rPr lang="es-PE" b="1" dirty="0">
                <a:latin typeface="Arial" panose="020B0604020202020204" pitchFamily="34" charset="0"/>
              </a:rPr>
              <a:t>hasta el 04 de </a:t>
            </a:r>
            <a:r>
              <a:rPr lang="es-PE" b="1" dirty="0" err="1">
                <a:latin typeface="Arial" panose="020B0604020202020204" pitchFamily="34" charset="0"/>
              </a:rPr>
              <a:t>mayol</a:t>
            </a:r>
            <a:r>
              <a:rPr lang="es-PE" b="1" dirty="0">
                <a:latin typeface="Arial" panose="020B0604020202020204" pitchFamily="34" charset="0"/>
              </a:rPr>
              <a:t>, ocurrieron 04 muertes maternas: 03 Muertes Maternas Directas y 01 muerte materna Indirecta.</a:t>
            </a:r>
          </a:p>
        </p:txBody>
      </p:sp>
      <p:cxnSp>
        <p:nvCxnSpPr>
          <p:cNvPr id="10" name="Conector recto 9">
            <a:extLst>
              <a:ext uri="{FF2B5EF4-FFF2-40B4-BE49-F238E27FC236}">
                <a16:creationId xmlns:a16="http://schemas.microsoft.com/office/drawing/2014/main" id="{803FFE34-17F5-48B5-8582-478EAB4E0C39}"/>
              </a:ext>
            </a:extLst>
          </p:cNvPr>
          <p:cNvCxnSpPr>
            <a:cxnSpLocks/>
          </p:cNvCxnSpPr>
          <p:nvPr/>
        </p:nvCxnSpPr>
        <p:spPr>
          <a:xfrm>
            <a:off x="4386251" y="1510590"/>
            <a:ext cx="0" cy="3120349"/>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1" name="Flecha: hacia abajo 10">
            <a:extLst>
              <a:ext uri="{FF2B5EF4-FFF2-40B4-BE49-F238E27FC236}">
                <a16:creationId xmlns:a16="http://schemas.microsoft.com/office/drawing/2014/main" id="{1B1533BB-0F40-440F-B7A5-8DDFC7C89890}"/>
              </a:ext>
            </a:extLst>
          </p:cNvPr>
          <p:cNvSpPr/>
          <p:nvPr/>
        </p:nvSpPr>
        <p:spPr>
          <a:xfrm>
            <a:off x="1770404" y="2476587"/>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9482258" y="2396637"/>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1925027" y="1546468"/>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10</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9562268" y="158825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4</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10267948" y="1577036"/>
            <a:ext cx="1005835" cy="369332"/>
          </a:xfrm>
          <a:prstGeom prst="rect">
            <a:avLst/>
          </a:prstGeom>
          <a:noFill/>
        </p:spPr>
        <p:txBody>
          <a:bodyPr wrap="square" rtlCol="0">
            <a:spAutoFit/>
          </a:bodyPr>
          <a:lstStyle/>
          <a:p>
            <a:pPr algn="ctr"/>
            <a:r>
              <a:rPr lang="es-ES" b="1" dirty="0"/>
              <a:t>2024</a:t>
            </a:r>
            <a:endParaRPr lang="es-MX" b="1" dirty="0"/>
          </a:p>
        </p:txBody>
      </p:sp>
      <p:sp>
        <p:nvSpPr>
          <p:cNvPr id="17" name="CuadroTexto 16">
            <a:extLst>
              <a:ext uri="{FF2B5EF4-FFF2-40B4-BE49-F238E27FC236}">
                <a16:creationId xmlns:a16="http://schemas.microsoft.com/office/drawing/2014/main" id="{0BD3674F-ED45-4008-A159-C2D044146B8F}"/>
              </a:ext>
            </a:extLst>
          </p:cNvPr>
          <p:cNvSpPr txBox="1"/>
          <p:nvPr/>
        </p:nvSpPr>
        <p:spPr>
          <a:xfrm>
            <a:off x="4796798" y="1946368"/>
            <a:ext cx="2797172" cy="646331"/>
          </a:xfrm>
          <a:prstGeom prst="rect">
            <a:avLst/>
          </a:prstGeom>
          <a:solidFill>
            <a:schemeClr val="accent4">
              <a:lumMod val="20000"/>
              <a:lumOff val="80000"/>
            </a:schemeClr>
          </a:solidFill>
        </p:spPr>
        <p:txBody>
          <a:bodyPr wrap="square" rtlCol="0">
            <a:spAutoFit/>
          </a:bodyPr>
          <a:lstStyle/>
          <a:p>
            <a:pPr algn="ctr"/>
            <a:r>
              <a:rPr lang="es-ES" b="1" dirty="0"/>
              <a:t>Todo el año 2023 (23 MM Directas e Indirectas)</a:t>
            </a:r>
            <a:endParaRPr lang="es-MX" b="1" dirty="0"/>
          </a:p>
        </p:txBody>
      </p:sp>
      <p:cxnSp>
        <p:nvCxnSpPr>
          <p:cNvPr id="16" name="Conector recto 15">
            <a:extLst>
              <a:ext uri="{FF2B5EF4-FFF2-40B4-BE49-F238E27FC236}">
                <a16:creationId xmlns:a16="http://schemas.microsoft.com/office/drawing/2014/main" id="{A2CF0CBD-CA59-4E43-8576-4F5EE0ED6529}"/>
              </a:ext>
            </a:extLst>
          </p:cNvPr>
          <p:cNvCxnSpPr/>
          <p:nvPr/>
        </p:nvCxnSpPr>
        <p:spPr>
          <a:xfrm>
            <a:off x="8942070" y="1510590"/>
            <a:ext cx="0" cy="2948940"/>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FB6BA6DF-32B3-47DF-A114-1A5A54E46F4D}"/>
              </a:ext>
            </a:extLst>
          </p:cNvPr>
          <p:cNvSpPr txBox="1"/>
          <p:nvPr/>
        </p:nvSpPr>
        <p:spPr>
          <a:xfrm>
            <a:off x="10488093" y="3149265"/>
            <a:ext cx="857250" cy="646331"/>
          </a:xfrm>
          <a:prstGeom prst="rect">
            <a:avLst/>
          </a:prstGeom>
          <a:solidFill>
            <a:schemeClr val="accent4">
              <a:lumMod val="20000"/>
              <a:lumOff val="80000"/>
            </a:schemeClr>
          </a:solidFill>
        </p:spPr>
        <p:txBody>
          <a:bodyPr wrap="square" rtlCol="0">
            <a:spAutoFit/>
          </a:bodyPr>
          <a:lstStyle/>
          <a:p>
            <a:pPr algn="ctr"/>
            <a:r>
              <a:rPr lang="es-ES" sz="1200" b="1" dirty="0"/>
              <a:t>Hasta el 04 de mayo</a:t>
            </a:r>
            <a:endParaRPr lang="es-MX" sz="1200" b="1" dirty="0"/>
          </a:p>
        </p:txBody>
      </p:sp>
    </p:spTree>
    <p:extLst>
      <p:ext uri="{BB962C8B-B14F-4D97-AF65-F5344CB8AC3E}">
        <p14:creationId xmlns:p14="http://schemas.microsoft.com/office/powerpoint/2010/main" val="381687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70338" y="59639"/>
            <a:ext cx="12072730" cy="707886"/>
          </a:xfrm>
          <a:prstGeom prst="rect">
            <a:avLst/>
          </a:prstGeom>
          <a:solidFill>
            <a:schemeClr val="accent2">
              <a:lumMod val="20000"/>
              <a:lumOff val="80000"/>
            </a:schemeClr>
          </a:solidFill>
          <a:ln>
            <a:solidFill>
              <a:srgbClr val="FF0000"/>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de Muertes Maternas( </a:t>
            </a:r>
            <a:r>
              <a:rPr kumimoji="0" lang="es-PE" sz="20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000" b="1" i="0" u="none" strike="noStrike" cap="none" normalizeH="0" baseline="0" dirty="0">
                <a:ln>
                  <a:noFill/>
                </a:ln>
                <a:solidFill>
                  <a:schemeClr val="tx1"/>
                </a:solidFill>
                <a:effectLst/>
                <a:latin typeface="Arial" panose="020B0604020202020204" pitchFamily="34" charset="0"/>
              </a:rPr>
              <a:t>) </a:t>
            </a:r>
            <a:r>
              <a:rPr lang="es-PE" sz="2000" b="1" dirty="0">
                <a:latin typeface="Arial" panose="020B0604020202020204" pitchFamily="34" charset="0"/>
              </a:rPr>
              <a:t>según Provincias y distritos de OCURRENCIAS. Región Loreto </a:t>
            </a:r>
            <a:r>
              <a:rPr kumimoji="0" lang="es-PE" sz="2000" b="1" i="0" u="none" strike="noStrike" cap="none" normalizeH="0" baseline="0" dirty="0">
                <a:ln>
                  <a:noFill/>
                </a:ln>
                <a:solidFill>
                  <a:schemeClr val="tx1"/>
                </a:solidFill>
                <a:effectLst/>
                <a:latin typeface="Arial" panose="020B0604020202020204" pitchFamily="34" charset="0"/>
              </a:rPr>
              <a:t>(SE1-SE18-2024) * Hasta el 04 de mayo.</a:t>
            </a:r>
            <a:endParaRPr lang="es-ES" sz="2000" dirty="0"/>
          </a:p>
        </p:txBody>
      </p:sp>
      <p:pic>
        <p:nvPicPr>
          <p:cNvPr id="2" name="Imagen 1">
            <a:extLst>
              <a:ext uri="{FF2B5EF4-FFF2-40B4-BE49-F238E27FC236}">
                <a16:creationId xmlns:a16="http://schemas.microsoft.com/office/drawing/2014/main" id="{BA80D553-7614-47F5-BF4D-1DED131B651B}"/>
              </a:ext>
            </a:extLst>
          </p:cNvPr>
          <p:cNvPicPr>
            <a:picLocks noChangeAspect="1"/>
          </p:cNvPicPr>
          <p:nvPr/>
        </p:nvPicPr>
        <p:blipFill>
          <a:blip r:embed="rId3"/>
          <a:stretch>
            <a:fillRect/>
          </a:stretch>
        </p:blipFill>
        <p:spPr>
          <a:xfrm>
            <a:off x="2377439" y="971550"/>
            <a:ext cx="8046721" cy="5429250"/>
          </a:xfrm>
          <a:prstGeom prst="rect">
            <a:avLst/>
          </a:prstGeom>
          <a:ln>
            <a:solidFill>
              <a:schemeClr val="tx1"/>
            </a:solidFill>
          </a:ln>
        </p:spPr>
      </p:pic>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2377439" y="650415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874367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04 de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04 de mayo), se notificaron 4 muertes maternas (03 muertes maternas directas, en el embarazo, parto y puerperio y 01 muerte materna indirecta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556760" cy="2230120"/>
          </a:xfrm>
          <a:prstGeom prst="rect">
            <a:avLst/>
          </a:prstGeom>
          <a:ln>
            <a:solidFill>
              <a:schemeClr val="tx1"/>
            </a:solidFill>
          </a:ln>
        </p:spPr>
      </p:pic>
      <p:pic>
        <p:nvPicPr>
          <p:cNvPr id="2" name="Imagen 1">
            <a:extLst>
              <a:ext uri="{FF2B5EF4-FFF2-40B4-BE49-F238E27FC236}">
                <a16:creationId xmlns:a16="http://schemas.microsoft.com/office/drawing/2014/main" id="{A74C49DF-DF69-406B-A451-206CCBA4EE77}"/>
              </a:ext>
            </a:extLst>
          </p:cNvPr>
          <p:cNvPicPr>
            <a:picLocks noChangeAspect="1"/>
          </p:cNvPicPr>
          <p:nvPr/>
        </p:nvPicPr>
        <p:blipFill>
          <a:blip r:embed="rId4"/>
          <a:stretch>
            <a:fillRect/>
          </a:stretch>
        </p:blipFill>
        <p:spPr>
          <a:xfrm>
            <a:off x="5529834" y="1684863"/>
            <a:ext cx="4556760" cy="2166530"/>
          </a:xfrm>
          <a:prstGeom prst="rect">
            <a:avLst/>
          </a:prstGeom>
          <a:ln>
            <a:solidFill>
              <a:schemeClr val="tx1"/>
            </a:solidFill>
          </a:ln>
        </p:spPr>
      </p:pic>
    </p:spTree>
    <p:extLst>
      <p:ext uri="{BB962C8B-B14F-4D97-AF65-F5344CB8AC3E}">
        <p14:creationId xmlns:p14="http://schemas.microsoft.com/office/powerpoint/2010/main" val="1340324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21390" y="319432"/>
            <a:ext cx="5925845"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a:t>
            </a:r>
            <a:r>
              <a:rPr lang="es-PE" sz="2200" b="1" dirty="0">
                <a:latin typeface="Arial" panose="020B0604020202020204" pitchFamily="34" charset="0"/>
              </a:rPr>
              <a:t>lugar de ocurrencias. R</a:t>
            </a:r>
            <a:r>
              <a:rPr kumimoji="0" lang="es-PE" sz="2200" b="1" i="0" u="none" strike="noStrike" cap="none" normalizeH="0" baseline="0" dirty="0">
                <a:ln>
                  <a:noFill/>
                </a:ln>
                <a:solidFill>
                  <a:schemeClr val="tx1"/>
                </a:solidFill>
                <a:effectLst/>
                <a:latin typeface="Arial" panose="020B0604020202020204" pitchFamily="34" charset="0"/>
              </a:rPr>
              <a:t>egión Loreto. 2024*</a:t>
            </a:r>
          </a:p>
          <a:p>
            <a:pPr algn="ctr"/>
            <a:r>
              <a:rPr kumimoji="0" lang="es-PE" sz="2200" b="1" i="0" u="none" strike="noStrike" cap="none" normalizeH="0" baseline="0" dirty="0">
                <a:ln>
                  <a:noFill/>
                </a:ln>
                <a:solidFill>
                  <a:schemeClr val="tx1"/>
                </a:solidFill>
                <a:effectLst/>
                <a:latin typeface="Arial" panose="020B0604020202020204" pitchFamily="34" charset="0"/>
              </a:rPr>
              <a:t> (hasta el 04 de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297299" y="500784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297299" y="5361247"/>
            <a:ext cx="5798701" cy="830997"/>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04 de mayo), se notificaron 5 muertes maternas, el 40% ocurrieron en el trayecto (01 muerte materna incidental y 01 muerte materna directa)</a:t>
            </a:r>
          </a:p>
        </p:txBody>
      </p:sp>
      <p:pic>
        <p:nvPicPr>
          <p:cNvPr id="3" name="Imagen 2">
            <a:extLst>
              <a:ext uri="{FF2B5EF4-FFF2-40B4-BE49-F238E27FC236}">
                <a16:creationId xmlns:a16="http://schemas.microsoft.com/office/drawing/2014/main" id="{FF0A8AB8-BA39-4AAE-A23D-2743FACF577D}"/>
              </a:ext>
            </a:extLst>
          </p:cNvPr>
          <p:cNvPicPr>
            <a:picLocks noChangeAspect="1"/>
          </p:cNvPicPr>
          <p:nvPr/>
        </p:nvPicPr>
        <p:blipFill rotWithShape="1">
          <a:blip r:embed="rId3"/>
          <a:srcRect l="10269" r="7635"/>
          <a:stretch/>
        </p:blipFill>
        <p:spPr>
          <a:xfrm>
            <a:off x="297299" y="1633727"/>
            <a:ext cx="5749936" cy="3314923"/>
          </a:xfrm>
          <a:prstGeom prst="rect">
            <a:avLst/>
          </a:prstGeom>
          <a:ln>
            <a:solidFill>
              <a:schemeClr val="tx1"/>
            </a:solidFill>
          </a:ln>
        </p:spPr>
      </p:pic>
      <p:pic>
        <p:nvPicPr>
          <p:cNvPr id="4" name="Imagen 3">
            <a:extLst>
              <a:ext uri="{FF2B5EF4-FFF2-40B4-BE49-F238E27FC236}">
                <a16:creationId xmlns:a16="http://schemas.microsoft.com/office/drawing/2014/main" id="{6211FEC4-497D-4B22-845E-85ADE1C234D5}"/>
              </a:ext>
            </a:extLst>
          </p:cNvPr>
          <p:cNvPicPr>
            <a:picLocks noChangeAspect="1"/>
          </p:cNvPicPr>
          <p:nvPr/>
        </p:nvPicPr>
        <p:blipFill>
          <a:blip r:embed="rId4"/>
          <a:stretch>
            <a:fillRect/>
          </a:stretch>
        </p:blipFill>
        <p:spPr>
          <a:xfrm>
            <a:off x="6453486" y="1633726"/>
            <a:ext cx="5617124" cy="3314923"/>
          </a:xfrm>
          <a:prstGeom prst="rect">
            <a:avLst/>
          </a:prstGeom>
          <a:ln>
            <a:solidFill>
              <a:schemeClr val="tx1"/>
            </a:solidFill>
          </a:ln>
        </p:spPr>
      </p:pic>
      <p:sp>
        <p:nvSpPr>
          <p:cNvPr id="11" name="CuadroTexto 10">
            <a:extLst>
              <a:ext uri="{FF2B5EF4-FFF2-40B4-BE49-F238E27FC236}">
                <a16:creationId xmlns:a16="http://schemas.microsoft.com/office/drawing/2014/main" id="{1DC2FF91-AC12-4A8E-AF16-E21D3C443D00}"/>
              </a:ext>
            </a:extLst>
          </p:cNvPr>
          <p:cNvSpPr txBox="1"/>
          <p:nvPr/>
        </p:nvSpPr>
        <p:spPr>
          <a:xfrm>
            <a:off x="6362477" y="370640"/>
            <a:ext cx="5708133" cy="1107996"/>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etnias. Región Loreto. 2024*</a:t>
            </a:r>
          </a:p>
          <a:p>
            <a:pPr algn="ctr"/>
            <a:r>
              <a:rPr kumimoji="0" lang="es-PE" sz="2200" b="1" i="0" u="none" strike="noStrike" cap="none" normalizeH="0" baseline="0" dirty="0">
                <a:ln>
                  <a:noFill/>
                </a:ln>
                <a:solidFill>
                  <a:schemeClr val="tx1"/>
                </a:solidFill>
                <a:effectLst/>
                <a:latin typeface="Arial" panose="020B0604020202020204" pitchFamily="34" charset="0"/>
              </a:rPr>
              <a:t> (hasta el 04 </a:t>
            </a:r>
            <a:r>
              <a:rPr kumimoji="0" lang="es-PE" sz="2200" b="1" i="0" u="none" strike="noStrike" cap="none" normalizeH="0" baseline="0">
                <a:ln>
                  <a:noFill/>
                </a:ln>
                <a:solidFill>
                  <a:schemeClr val="tx1"/>
                </a:solidFill>
                <a:effectLst/>
                <a:latin typeface="Arial" panose="020B0604020202020204" pitchFamily="34" charset="0"/>
              </a:rPr>
              <a:t>de mayo)</a:t>
            </a:r>
            <a:endParaRPr lang="es-ES" sz="2200" dirty="0"/>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535773" y="495218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361247"/>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04 de mayo), se notificaron 5 muertes maternas, el 60% son mestizo y 02 son de la etnia Chapra del distrito de Morona y 01 Achual del distrito de trompeteros.</a:t>
            </a:r>
          </a:p>
        </p:txBody>
      </p:sp>
    </p:spTree>
    <p:extLst>
      <p:ext uri="{BB962C8B-B14F-4D97-AF65-F5344CB8AC3E}">
        <p14:creationId xmlns:p14="http://schemas.microsoft.com/office/powerpoint/2010/main" val="132634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7005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por distritos, Región Loreto (S.E. 01–18 - 2024 )</a:t>
            </a:r>
          </a:p>
        </p:txBody>
      </p:sp>
      <p:sp>
        <p:nvSpPr>
          <p:cNvPr id="9" name="1 CuadroTexto"/>
          <p:cNvSpPr txBox="1"/>
          <p:nvPr/>
        </p:nvSpPr>
        <p:spPr>
          <a:xfrm>
            <a:off x="341642" y="6191736"/>
            <a:ext cx="11699913" cy="55002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487" dirty="0">
                <a:effectLst/>
                <a:latin typeface="Arial" panose="020B0604020202020204" pitchFamily="34" charset="0"/>
                <a:cs typeface="Arial" panose="020B0604020202020204" pitchFamily="34" charset="0"/>
              </a:rPr>
              <a:t>Hasta  la S.E. 18 del 2024, 43 distritos reportan casos de malaria. De ellos, 11 distritos concentran el </a:t>
            </a:r>
            <a:r>
              <a:rPr lang="es-PE" sz="1487" dirty="0">
                <a:solidFill>
                  <a:srgbClr val="FF0000"/>
                </a:solidFill>
                <a:effectLst/>
                <a:latin typeface="Arial" panose="020B0604020202020204" pitchFamily="34" charset="0"/>
                <a:cs typeface="Arial" panose="020B0604020202020204" pitchFamily="34" charset="0"/>
              </a:rPr>
              <a:t>80.01%</a:t>
            </a:r>
            <a:r>
              <a:rPr lang="es-PE" sz="1487" dirty="0">
                <a:effectLst/>
                <a:latin typeface="Arial" panose="020B0604020202020204" pitchFamily="34" charset="0"/>
                <a:cs typeface="Arial" panose="020B0604020202020204" pitchFamily="34" charset="0"/>
              </a:rPr>
              <a:t> de los casos de la Región, siendo los distritos con mayor reporte de casos: Yavarí (</a:t>
            </a:r>
            <a:r>
              <a:rPr lang="es-PE" sz="1487" dirty="0">
                <a:solidFill>
                  <a:srgbClr val="FF0000"/>
                </a:solidFill>
                <a:effectLst/>
                <a:latin typeface="Arial" panose="020B0604020202020204" pitchFamily="34" charset="0"/>
                <a:cs typeface="Arial" panose="020B0604020202020204" pitchFamily="34" charset="0"/>
              </a:rPr>
              <a:t>15.17%</a:t>
            </a:r>
            <a:r>
              <a:rPr lang="es-PE" sz="1487" dirty="0">
                <a:effectLst/>
                <a:latin typeface="Arial" panose="020B0604020202020204" pitchFamily="34" charset="0"/>
                <a:cs typeface="Arial" panose="020B0604020202020204" pitchFamily="34" charset="0"/>
              </a:rPr>
              <a:t>), Andoas (</a:t>
            </a:r>
            <a:r>
              <a:rPr lang="es-PE" sz="1487" dirty="0">
                <a:solidFill>
                  <a:srgbClr val="FF0000"/>
                </a:solidFill>
                <a:effectLst/>
                <a:latin typeface="Arial" panose="020B0604020202020204" pitchFamily="34" charset="0"/>
                <a:cs typeface="Arial" panose="020B0604020202020204" pitchFamily="34" charset="0"/>
              </a:rPr>
              <a:t>12.63%</a:t>
            </a:r>
            <a:r>
              <a:rPr lang="es-PE" sz="1487" dirty="0">
                <a:effectLst/>
                <a:latin typeface="Arial" panose="020B0604020202020204" pitchFamily="34" charset="0"/>
                <a:cs typeface="Arial" panose="020B0604020202020204" pitchFamily="34" charset="0"/>
              </a:rPr>
              <a:t>) y Pastaza (9.31%) </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3686297" y="5937745"/>
            <a:ext cx="5945555"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2" name="Imagen 1">
            <a:extLst>
              <a:ext uri="{FF2B5EF4-FFF2-40B4-BE49-F238E27FC236}">
                <a16:creationId xmlns:a16="http://schemas.microsoft.com/office/drawing/2014/main" id="{9ABF37EE-9193-4C0C-8264-80A426EF801D}"/>
              </a:ext>
            </a:extLst>
          </p:cNvPr>
          <p:cNvPicPr>
            <a:picLocks noChangeAspect="1"/>
          </p:cNvPicPr>
          <p:nvPr/>
        </p:nvPicPr>
        <p:blipFill>
          <a:blip r:embed="rId3"/>
          <a:stretch>
            <a:fillRect/>
          </a:stretch>
        </p:blipFill>
        <p:spPr>
          <a:xfrm>
            <a:off x="0" y="884399"/>
            <a:ext cx="3770939" cy="5152112"/>
          </a:xfrm>
          <a:prstGeom prst="rect">
            <a:avLst/>
          </a:prstGeom>
        </p:spPr>
      </p:pic>
      <p:pic>
        <p:nvPicPr>
          <p:cNvPr id="3" name="Imagen 2">
            <a:extLst>
              <a:ext uri="{FF2B5EF4-FFF2-40B4-BE49-F238E27FC236}">
                <a16:creationId xmlns:a16="http://schemas.microsoft.com/office/drawing/2014/main" id="{8A43AA17-AFD9-4B4E-935C-130D31B7201D}"/>
              </a:ext>
            </a:extLst>
          </p:cNvPr>
          <p:cNvPicPr>
            <a:picLocks noChangeAspect="1"/>
          </p:cNvPicPr>
          <p:nvPr/>
        </p:nvPicPr>
        <p:blipFill>
          <a:blip r:embed="rId4"/>
          <a:stretch>
            <a:fillRect/>
          </a:stretch>
        </p:blipFill>
        <p:spPr>
          <a:xfrm>
            <a:off x="3770939" y="821489"/>
            <a:ext cx="8270616" cy="5100681"/>
          </a:xfrm>
          <a:prstGeom prst="rect">
            <a:avLst/>
          </a:prstGeom>
          <a:ln>
            <a:solidFill>
              <a:schemeClr val="tx1"/>
            </a:solidFill>
          </a:ln>
        </p:spPr>
      </p:pic>
    </p:spTree>
    <p:extLst>
      <p:ext uri="{BB962C8B-B14F-4D97-AF65-F5344CB8AC3E}">
        <p14:creationId xmlns:p14="http://schemas.microsoft.com/office/powerpoint/2010/main" val="26248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04 de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05890" y="551872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807622"/>
            <a:ext cx="11926956" cy="93358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de las 04 muertes maternas; 1 ocurrió en la etapa adolescente, (17 años) y  02 en la etapa joven  (22 y 28 años) y 01 muerte materna en la etapa adulto (40 años).</a:t>
            </a:r>
          </a:p>
        </p:txBody>
      </p:sp>
      <p:pic>
        <p:nvPicPr>
          <p:cNvPr id="2" name="Imagen 1">
            <a:extLst>
              <a:ext uri="{FF2B5EF4-FFF2-40B4-BE49-F238E27FC236}">
                <a16:creationId xmlns:a16="http://schemas.microsoft.com/office/drawing/2014/main" id="{4F7DD83E-1DCD-4151-B2C7-57C8E8A2FB1B}"/>
              </a:ext>
            </a:extLst>
          </p:cNvPr>
          <p:cNvPicPr>
            <a:picLocks noChangeAspect="1"/>
          </p:cNvPicPr>
          <p:nvPr/>
        </p:nvPicPr>
        <p:blipFill>
          <a:blip r:embed="rId3"/>
          <a:stretch>
            <a:fillRect/>
          </a:stretch>
        </p:blipFill>
        <p:spPr>
          <a:xfrm>
            <a:off x="1417320" y="1045068"/>
            <a:ext cx="9357360" cy="4473659"/>
          </a:xfrm>
          <a:prstGeom prst="rect">
            <a:avLst/>
          </a:prstGeom>
          <a:ln>
            <a:solidFill>
              <a:schemeClr val="tx1"/>
            </a:solidFill>
          </a:ln>
        </p:spPr>
      </p:pic>
    </p:spTree>
    <p:extLst>
      <p:ext uri="{BB962C8B-B14F-4D97-AF65-F5344CB8AC3E}">
        <p14:creationId xmlns:p14="http://schemas.microsoft.com/office/powerpoint/2010/main" val="2000084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Causas </a:t>
            </a:r>
            <a:r>
              <a:rPr lang="es-PE" sz="2200" b="1" dirty="0">
                <a:latin typeface="Arial" panose="020B0604020202020204" pitchFamily="34" charset="0"/>
              </a:rPr>
              <a:t>Básicas de fallecimiento,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tx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tx1"/>
                </a:solidFill>
                <a:effectLst/>
                <a:latin typeface="Arial" panose="020B0604020202020204" pitchFamily="34" charset="0"/>
              </a:rPr>
              <a:t>(hasta el 04 de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4" y="522154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32522" y="5561296"/>
            <a:ext cx="11926956" cy="1118255"/>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400" dirty="0">
                <a:latin typeface="Arial" panose="020B0604020202020204" pitchFamily="34" charset="0"/>
              </a:rPr>
              <a:t>En el 2023, de 23 muertes maternas, de la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año 2024, de las 4 muertes maternas, 2 están relacionadas a la causa genérica de hemorragia y 01 con causa genérica de sepsis y la muerte materna indirecta por Insuficiencia respiratoria (Lupus eritematoso sistémico). </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a:stretch>
            <a:fillRect/>
          </a:stretch>
        </p:blipFill>
        <p:spPr>
          <a:xfrm>
            <a:off x="271835" y="1467664"/>
            <a:ext cx="5417820" cy="3799603"/>
          </a:xfrm>
          <a:prstGeom prst="rect">
            <a:avLst/>
          </a:prstGeom>
          <a:ln>
            <a:solidFill>
              <a:schemeClr val="tx1"/>
            </a:solidFill>
          </a:ln>
        </p:spPr>
      </p:pic>
      <p:sp>
        <p:nvSpPr>
          <p:cNvPr id="4" name="CuadroTexto 3">
            <a:extLst>
              <a:ext uri="{FF2B5EF4-FFF2-40B4-BE49-F238E27FC236}">
                <a16:creationId xmlns:a16="http://schemas.microsoft.com/office/drawing/2014/main" id="{6365F1B9-5DA8-4274-B048-8A8F5CF27EC5}"/>
              </a:ext>
            </a:extLst>
          </p:cNvPr>
          <p:cNvSpPr txBox="1"/>
          <p:nvPr/>
        </p:nvSpPr>
        <p:spPr>
          <a:xfrm>
            <a:off x="271835" y="1141624"/>
            <a:ext cx="800100" cy="365760"/>
          </a:xfrm>
          <a:prstGeom prst="rect">
            <a:avLst/>
          </a:prstGeom>
          <a:noFill/>
        </p:spPr>
        <p:txBody>
          <a:bodyPr wrap="square" rtlCol="0">
            <a:spAutoFit/>
          </a:bodyPr>
          <a:lstStyle/>
          <a:p>
            <a:r>
              <a:rPr lang="es-MX" b="1" dirty="0"/>
              <a:t>2023</a:t>
            </a:r>
          </a:p>
        </p:txBody>
      </p:sp>
      <p:sp>
        <p:nvSpPr>
          <p:cNvPr id="10" name="CuadroTexto 9">
            <a:extLst>
              <a:ext uri="{FF2B5EF4-FFF2-40B4-BE49-F238E27FC236}">
                <a16:creationId xmlns:a16="http://schemas.microsoft.com/office/drawing/2014/main" id="{2BFE6559-D413-4540-878E-48BD369146D3}"/>
              </a:ext>
            </a:extLst>
          </p:cNvPr>
          <p:cNvSpPr txBox="1"/>
          <p:nvPr/>
        </p:nvSpPr>
        <p:spPr>
          <a:xfrm>
            <a:off x="10953750" y="1324504"/>
            <a:ext cx="800100" cy="365760"/>
          </a:xfrm>
          <a:prstGeom prst="rect">
            <a:avLst/>
          </a:prstGeom>
          <a:noFill/>
        </p:spPr>
        <p:txBody>
          <a:bodyPr wrap="square" rtlCol="0">
            <a:spAutoFit/>
          </a:bodyPr>
          <a:lstStyle/>
          <a:p>
            <a:r>
              <a:rPr lang="es-MX" b="1" dirty="0"/>
              <a:t>2024</a:t>
            </a:r>
          </a:p>
        </p:txBody>
      </p:sp>
      <p:pic>
        <p:nvPicPr>
          <p:cNvPr id="3" name="Imagen 2">
            <a:extLst>
              <a:ext uri="{FF2B5EF4-FFF2-40B4-BE49-F238E27FC236}">
                <a16:creationId xmlns:a16="http://schemas.microsoft.com/office/drawing/2014/main" id="{279EFB52-DE00-45DE-9F9F-6AF18BF5FB62}"/>
              </a:ext>
            </a:extLst>
          </p:cNvPr>
          <p:cNvPicPr>
            <a:picLocks noChangeAspect="1"/>
          </p:cNvPicPr>
          <p:nvPr/>
        </p:nvPicPr>
        <p:blipFill>
          <a:blip r:embed="rId4"/>
          <a:stretch>
            <a:fillRect/>
          </a:stretch>
        </p:blipFill>
        <p:spPr>
          <a:xfrm>
            <a:off x="6096000" y="1690264"/>
            <a:ext cx="5824165" cy="3200355"/>
          </a:xfrm>
          <a:prstGeom prst="rect">
            <a:avLst/>
          </a:prstGeom>
          <a:ln>
            <a:solidFill>
              <a:schemeClr val="tx1"/>
            </a:solidFill>
          </a:ln>
        </p:spPr>
      </p:pic>
    </p:spTree>
    <p:extLst>
      <p:ext uri="{BB962C8B-B14F-4D97-AF65-F5344CB8AC3E}">
        <p14:creationId xmlns:p14="http://schemas.microsoft.com/office/powerpoint/2010/main" val="2233473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0C1D5-B551-4508-A8DA-1647FC201E1D}"/>
              </a:ext>
            </a:extLst>
          </p:cNvPr>
          <p:cNvSpPr txBox="1"/>
          <p:nvPr/>
        </p:nvSpPr>
        <p:spPr>
          <a:xfrm>
            <a:off x="372276" y="370735"/>
            <a:ext cx="5837606" cy="1015663"/>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Fetales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SE1-18-2024 </a:t>
            </a:r>
          </a:p>
        </p:txBody>
      </p:sp>
      <p:sp>
        <p:nvSpPr>
          <p:cNvPr id="6" name="Text Box 3">
            <a:extLst>
              <a:ext uri="{FF2B5EF4-FFF2-40B4-BE49-F238E27FC236}">
                <a16:creationId xmlns:a16="http://schemas.microsoft.com/office/drawing/2014/main" id="{FC15D059-C8AC-4D48-9956-31DBE5766ECD}"/>
              </a:ext>
            </a:extLst>
          </p:cNvPr>
          <p:cNvSpPr txBox="1">
            <a:spLocks noChangeArrowheads="1"/>
          </p:cNvSpPr>
          <p:nvPr/>
        </p:nvSpPr>
        <p:spPr bwMode="auto">
          <a:xfrm>
            <a:off x="199697" y="5438952"/>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8" name="Text Box 3">
            <a:extLst>
              <a:ext uri="{FF2B5EF4-FFF2-40B4-BE49-F238E27FC236}">
                <a16:creationId xmlns:a16="http://schemas.microsoft.com/office/drawing/2014/main" id="{4FDBB5FF-8EA7-4AFA-8831-503D09557E26}"/>
              </a:ext>
            </a:extLst>
          </p:cNvPr>
          <p:cNvSpPr txBox="1">
            <a:spLocks noChangeArrowheads="1"/>
          </p:cNvSpPr>
          <p:nvPr/>
        </p:nvSpPr>
        <p:spPr bwMode="auto">
          <a:xfrm>
            <a:off x="6413916" y="6159972"/>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084AB001-FE35-4C46-BEBA-779CB07B85B3}"/>
              </a:ext>
            </a:extLst>
          </p:cNvPr>
          <p:cNvSpPr txBox="1"/>
          <p:nvPr/>
        </p:nvSpPr>
        <p:spPr>
          <a:xfrm>
            <a:off x="6629222" y="370734"/>
            <a:ext cx="5279677" cy="1015663"/>
          </a:xfrm>
          <a:prstGeom prst="rect">
            <a:avLst/>
          </a:prstGeom>
          <a:solidFill>
            <a:schemeClr val="accent2">
              <a:lumMod val="40000"/>
              <a:lumOff val="6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Neonatales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SE1-18. 2024)</a:t>
            </a:r>
            <a:r>
              <a:rPr lang="es-PE" sz="2000" b="1" dirty="0">
                <a:latin typeface="Arial" panose="020B0604020202020204" pitchFamily="34" charset="0"/>
              </a:rPr>
              <a:t>.</a:t>
            </a:r>
            <a:endParaRPr lang="es-ES" sz="2000" dirty="0"/>
          </a:p>
        </p:txBody>
      </p:sp>
      <p:pic>
        <p:nvPicPr>
          <p:cNvPr id="4" name="Imagen 3">
            <a:extLst>
              <a:ext uri="{FF2B5EF4-FFF2-40B4-BE49-F238E27FC236}">
                <a16:creationId xmlns:a16="http://schemas.microsoft.com/office/drawing/2014/main" id="{96962696-660B-4BD7-8DB3-AB05036F4EBC}"/>
              </a:ext>
            </a:extLst>
          </p:cNvPr>
          <p:cNvPicPr>
            <a:picLocks noChangeAspect="1"/>
          </p:cNvPicPr>
          <p:nvPr/>
        </p:nvPicPr>
        <p:blipFill>
          <a:blip r:embed="rId2"/>
          <a:stretch>
            <a:fillRect/>
          </a:stretch>
        </p:blipFill>
        <p:spPr>
          <a:xfrm>
            <a:off x="199698" y="1746529"/>
            <a:ext cx="6010184" cy="3741420"/>
          </a:xfrm>
          <a:prstGeom prst="rect">
            <a:avLst/>
          </a:prstGeom>
          <a:ln>
            <a:solidFill>
              <a:schemeClr val="tx1"/>
            </a:solidFill>
          </a:ln>
        </p:spPr>
      </p:pic>
      <p:pic>
        <p:nvPicPr>
          <p:cNvPr id="7" name="Imagen 6">
            <a:extLst>
              <a:ext uri="{FF2B5EF4-FFF2-40B4-BE49-F238E27FC236}">
                <a16:creationId xmlns:a16="http://schemas.microsoft.com/office/drawing/2014/main" id="{6433E569-7F1F-4B3D-9BC5-C24BEC595ED8}"/>
              </a:ext>
            </a:extLst>
          </p:cNvPr>
          <p:cNvPicPr>
            <a:picLocks noChangeAspect="1"/>
          </p:cNvPicPr>
          <p:nvPr/>
        </p:nvPicPr>
        <p:blipFill>
          <a:blip r:embed="rId3"/>
          <a:stretch>
            <a:fillRect/>
          </a:stretch>
        </p:blipFill>
        <p:spPr>
          <a:xfrm>
            <a:off x="6413916" y="1705000"/>
            <a:ext cx="5654154" cy="4494833"/>
          </a:xfrm>
          <a:prstGeom prst="rect">
            <a:avLst/>
          </a:prstGeom>
          <a:ln>
            <a:solidFill>
              <a:schemeClr val="tx1"/>
            </a:solidFill>
          </a:ln>
        </p:spPr>
      </p:pic>
    </p:spTree>
    <p:extLst>
      <p:ext uri="{BB962C8B-B14F-4D97-AF65-F5344CB8AC3E}">
        <p14:creationId xmlns:p14="http://schemas.microsoft.com/office/powerpoint/2010/main" val="1813203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5104" y="5838763"/>
            <a:ext cx="11981792"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18-2024, se han reportado 39,837</a:t>
            </a:r>
            <a:r>
              <a:rPr lang="en-US" sz="1333" dirty="0"/>
              <a:t> </a:t>
            </a:r>
            <a:r>
              <a:rPr lang="es-MX" sz="1333" dirty="0"/>
              <a:t>episodios de IRA no neumonías en  niños &lt; 5 años:2,095 (</a:t>
            </a:r>
            <a:r>
              <a:rPr lang="es-MX" sz="1333" dirty="0">
                <a:solidFill>
                  <a:srgbClr val="FF0000"/>
                </a:solidFill>
              </a:rPr>
              <a:t>5.25%</a:t>
            </a:r>
            <a:r>
              <a:rPr lang="es-MX" sz="1333" dirty="0"/>
              <a:t>) en niños menores de 2 meses; 11,162 (</a:t>
            </a:r>
            <a:r>
              <a:rPr lang="es-MX" sz="1333" dirty="0">
                <a:solidFill>
                  <a:srgbClr val="FF0000"/>
                </a:solidFill>
              </a:rPr>
              <a:t>28.01%</a:t>
            </a:r>
            <a:r>
              <a:rPr lang="es-MX" sz="1333" dirty="0"/>
              <a:t>) en niños de 2 a 11 meses, 26,580 (</a:t>
            </a:r>
            <a:r>
              <a:rPr lang="es-MX" sz="1333" dirty="0">
                <a:solidFill>
                  <a:srgbClr val="FF0000"/>
                </a:solidFill>
              </a:rPr>
              <a:t>66.74%</a:t>
            </a:r>
            <a:r>
              <a:rPr lang="es-MX" sz="1333" dirty="0"/>
              <a:t>) en niños de 1 a 4 años. Según el Canal Endémico, en el año 2023 los casos de IRAS-No Neumonía se han ubicado en su mayoría en la zona de EPIDEMIA, En el 2024 la curva de casos se mantiene en el límite de la zona de </a:t>
            </a:r>
            <a:r>
              <a:rPr lang="es-MX" sz="1333" dirty="0">
                <a:solidFill>
                  <a:srgbClr val="FF0000"/>
                </a:solidFill>
              </a:rPr>
              <a:t>ALARMA</a:t>
            </a:r>
            <a:r>
              <a:rPr lang="es-MX" sz="1333" dirty="0"/>
              <a:t>. El mapa de riesgo ubica a  43 distritos en alto riesgo y 10 distritos  en mediano.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01 - 18 - 2024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105104" y="5632103"/>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2" name="Imagen 1">
            <a:extLst>
              <a:ext uri="{FF2B5EF4-FFF2-40B4-BE49-F238E27FC236}">
                <a16:creationId xmlns:a16="http://schemas.microsoft.com/office/drawing/2014/main" id="{FC92D913-EC56-4EDF-A153-D27909449645}"/>
              </a:ext>
            </a:extLst>
          </p:cNvPr>
          <p:cNvPicPr>
            <a:picLocks noChangeAspect="1"/>
          </p:cNvPicPr>
          <p:nvPr/>
        </p:nvPicPr>
        <p:blipFill>
          <a:blip r:embed="rId3"/>
          <a:stretch>
            <a:fillRect/>
          </a:stretch>
        </p:blipFill>
        <p:spPr>
          <a:xfrm>
            <a:off x="105104" y="808508"/>
            <a:ext cx="3549455" cy="4738182"/>
          </a:xfrm>
          <a:prstGeom prst="rect">
            <a:avLst/>
          </a:prstGeom>
        </p:spPr>
      </p:pic>
      <p:pic>
        <p:nvPicPr>
          <p:cNvPr id="3" name="Imagen 2">
            <a:extLst>
              <a:ext uri="{FF2B5EF4-FFF2-40B4-BE49-F238E27FC236}">
                <a16:creationId xmlns:a16="http://schemas.microsoft.com/office/drawing/2014/main" id="{8061F0DE-A741-4375-BCC8-6261396F1D5F}"/>
              </a:ext>
            </a:extLst>
          </p:cNvPr>
          <p:cNvPicPr>
            <a:picLocks noChangeAspect="1"/>
          </p:cNvPicPr>
          <p:nvPr/>
        </p:nvPicPr>
        <p:blipFill>
          <a:blip r:embed="rId4"/>
          <a:stretch>
            <a:fillRect/>
          </a:stretch>
        </p:blipFill>
        <p:spPr>
          <a:xfrm>
            <a:off x="3523972" y="1004434"/>
            <a:ext cx="8562924" cy="4647363"/>
          </a:xfrm>
          <a:prstGeom prst="rect">
            <a:avLst/>
          </a:prstGeom>
          <a:ln>
            <a:solidFill>
              <a:schemeClr val="tx1"/>
            </a:solidFill>
          </a:ln>
        </p:spPr>
      </p:pic>
    </p:spTree>
    <p:extLst>
      <p:ext uri="{BB962C8B-B14F-4D97-AF65-F5344CB8AC3E}">
        <p14:creationId xmlns:p14="http://schemas.microsoft.com/office/powerpoint/2010/main" val="3382508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18 - 2024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0" y="5606932"/>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18-2024, se han registrado 598 episodios total de Neumonía; 480 (</a:t>
            </a:r>
            <a:r>
              <a:rPr lang="es-MX" sz="1333" dirty="0">
                <a:solidFill>
                  <a:srgbClr val="FF0000"/>
                </a:solidFill>
              </a:rPr>
              <a:t>80.26%</a:t>
            </a:r>
            <a:r>
              <a:rPr lang="es-MX" sz="1333" dirty="0"/>
              <a:t>) son episodios de Neumonía y 118 (</a:t>
            </a:r>
            <a:r>
              <a:rPr lang="es-MX" sz="1333" dirty="0">
                <a:solidFill>
                  <a:srgbClr val="FF0000"/>
                </a:solidFill>
              </a:rPr>
              <a:t>19.74%</a:t>
            </a:r>
            <a:r>
              <a:rPr lang="es-MX" sz="1333" dirty="0"/>
              <a:t>) son episodios de Neumonía Grave. Según el Canal Endémico, durante el año 2023 los casos de Neumonía se ubicaron en la mayoría de las semanas en zona de Epidemia. Hasta la SE18-2024 los casos se mantienen en las zonas de </a:t>
            </a:r>
            <a:r>
              <a:rPr lang="es-MX" sz="1333" dirty="0">
                <a:solidFill>
                  <a:srgbClr val="FF0000"/>
                </a:solidFill>
              </a:rPr>
              <a:t>ALARMA </a:t>
            </a:r>
            <a:r>
              <a:rPr lang="es-MX" sz="1333" dirty="0"/>
              <a:t>. Según el mapa de riesgo 38 distritos se ubican en distritos de bajo riesgo y 01 distrito en mediano riesgo.</a:t>
            </a:r>
          </a:p>
          <a:p>
            <a:r>
              <a:rPr lang="es-MX" sz="1333" dirty="0"/>
              <a:t>Defunciones: Hasta la SE18-2024, se han reportado 11 defunciones: 05 extrahospitalarias y 06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506066" y="5364765"/>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a:extLst>
              <a:ext uri="{FF2B5EF4-FFF2-40B4-BE49-F238E27FC236}">
                <a16:creationId xmlns:a16="http://schemas.microsoft.com/office/drawing/2014/main" id="{E26C403A-81E2-4E70-B821-F5304C45BDB5}"/>
              </a:ext>
            </a:extLst>
          </p:cNvPr>
          <p:cNvPicPr>
            <a:picLocks noChangeAspect="1"/>
          </p:cNvPicPr>
          <p:nvPr/>
        </p:nvPicPr>
        <p:blipFill>
          <a:blip r:embed="rId2"/>
          <a:stretch>
            <a:fillRect/>
          </a:stretch>
        </p:blipFill>
        <p:spPr>
          <a:xfrm>
            <a:off x="439113" y="863885"/>
            <a:ext cx="3183622" cy="4500880"/>
          </a:xfrm>
          <a:prstGeom prst="rect">
            <a:avLst/>
          </a:prstGeom>
        </p:spPr>
      </p:pic>
      <p:pic>
        <p:nvPicPr>
          <p:cNvPr id="4" name="Imagen 3">
            <a:extLst>
              <a:ext uri="{FF2B5EF4-FFF2-40B4-BE49-F238E27FC236}">
                <a16:creationId xmlns:a16="http://schemas.microsoft.com/office/drawing/2014/main" id="{57CA4194-B255-4308-9988-9C2D3A72A841}"/>
              </a:ext>
            </a:extLst>
          </p:cNvPr>
          <p:cNvPicPr>
            <a:picLocks noChangeAspect="1"/>
          </p:cNvPicPr>
          <p:nvPr/>
        </p:nvPicPr>
        <p:blipFill>
          <a:blip r:embed="rId3"/>
          <a:stretch>
            <a:fillRect/>
          </a:stretch>
        </p:blipFill>
        <p:spPr>
          <a:xfrm>
            <a:off x="3714538" y="1168400"/>
            <a:ext cx="8304742" cy="4391355"/>
          </a:xfrm>
          <a:prstGeom prst="rect">
            <a:avLst/>
          </a:prstGeom>
        </p:spPr>
      </p:pic>
    </p:spTree>
    <p:extLst>
      <p:ext uri="{BB962C8B-B14F-4D97-AF65-F5344CB8AC3E}">
        <p14:creationId xmlns:p14="http://schemas.microsoft.com/office/powerpoint/2010/main" val="2813583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 y="5822507"/>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18-2024, se han notificado 3,326 casos de Síndrome de Obstrucción Bronquial/ASMA en menores de 5 años; 611 (</a:t>
            </a:r>
            <a:r>
              <a:rPr lang="es-MX" sz="1333" dirty="0">
                <a:solidFill>
                  <a:srgbClr val="FF0000"/>
                </a:solidFill>
              </a:rPr>
              <a:t>18.37%</a:t>
            </a:r>
            <a:r>
              <a:rPr lang="es-MX" sz="1333" dirty="0"/>
              <a:t>) episodios en niños menores de 2 años y 2,715 (</a:t>
            </a:r>
            <a:r>
              <a:rPr lang="es-MX" sz="1333" dirty="0">
                <a:solidFill>
                  <a:srgbClr val="FF0000"/>
                </a:solidFill>
              </a:rPr>
              <a:t>81.63%</a:t>
            </a:r>
            <a:r>
              <a:rPr lang="es-MX" sz="1333" dirty="0"/>
              <a:t>) en niños de 2 a 4 años: En el año 2023 la mayoría de  las semanas se ubicaron en zona de seguridad, con un incremento importante entre las SE17 a la SE22 llegando a epidemia. Hasta la SE18-2024 se observa un incremento progresivo desde la SE-7 hasta mantenerse en zona de </a:t>
            </a:r>
            <a:r>
              <a:rPr lang="es-MX" sz="1333" dirty="0">
                <a:solidFill>
                  <a:srgbClr val="FF0000"/>
                </a:solidFill>
              </a:rPr>
              <a:t>ALARMA</a:t>
            </a:r>
            <a:r>
              <a:rPr lang="es-MX" sz="1333" dirty="0"/>
              <a:t>, Según el mapa de riesgo 01 distritos de mediano riesgo, 23 distritos son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18 - 2024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168642" y="5378280"/>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4" name="Imagen 3">
            <a:extLst>
              <a:ext uri="{FF2B5EF4-FFF2-40B4-BE49-F238E27FC236}">
                <a16:creationId xmlns:a16="http://schemas.microsoft.com/office/drawing/2014/main" id="{E77EE6AA-BE44-426A-A607-685625113539}"/>
              </a:ext>
            </a:extLst>
          </p:cNvPr>
          <p:cNvPicPr>
            <a:picLocks noChangeAspect="1"/>
          </p:cNvPicPr>
          <p:nvPr/>
        </p:nvPicPr>
        <p:blipFill>
          <a:blip r:embed="rId3"/>
          <a:stretch>
            <a:fillRect/>
          </a:stretch>
        </p:blipFill>
        <p:spPr>
          <a:xfrm>
            <a:off x="168642" y="799942"/>
            <a:ext cx="3432513" cy="4610025"/>
          </a:xfrm>
          <a:prstGeom prst="rect">
            <a:avLst/>
          </a:prstGeom>
        </p:spPr>
      </p:pic>
      <p:pic>
        <p:nvPicPr>
          <p:cNvPr id="5" name="Imagen 4">
            <a:extLst>
              <a:ext uri="{FF2B5EF4-FFF2-40B4-BE49-F238E27FC236}">
                <a16:creationId xmlns:a16="http://schemas.microsoft.com/office/drawing/2014/main" id="{E549ABF1-7DC1-498E-80EC-18494A31BF6A}"/>
              </a:ext>
            </a:extLst>
          </p:cNvPr>
          <p:cNvPicPr>
            <a:picLocks noChangeAspect="1"/>
          </p:cNvPicPr>
          <p:nvPr/>
        </p:nvPicPr>
        <p:blipFill>
          <a:blip r:embed="rId4"/>
          <a:stretch>
            <a:fillRect/>
          </a:stretch>
        </p:blipFill>
        <p:spPr>
          <a:xfrm>
            <a:off x="3680178" y="991445"/>
            <a:ext cx="8343179" cy="4733650"/>
          </a:xfrm>
          <a:prstGeom prst="rect">
            <a:avLst/>
          </a:prstGeom>
          <a:ln>
            <a:solidFill>
              <a:schemeClr val="tx1"/>
            </a:solidFill>
          </a:ln>
        </p:spPr>
      </p:pic>
    </p:spTree>
    <p:extLst>
      <p:ext uri="{BB962C8B-B14F-4D97-AF65-F5344CB8AC3E}">
        <p14:creationId xmlns:p14="http://schemas.microsoft.com/office/powerpoint/2010/main" val="681031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3030090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18177" y="5591712"/>
            <a:ext cx="11980895"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18-2024 se reportaron 29,869 atenciones por EDA´s Acuosas en la región Loreto: 3,129 (</a:t>
            </a:r>
            <a:r>
              <a:rPr lang="es-ES" sz="1333" dirty="0">
                <a:solidFill>
                  <a:srgbClr val="FF0000"/>
                </a:solidFill>
              </a:rPr>
              <a:t>10.47%)</a:t>
            </a:r>
            <a:r>
              <a:rPr lang="es-ES" sz="1333" dirty="0"/>
              <a:t> atenciones en menores de 01 año,  9,733 (</a:t>
            </a:r>
            <a:r>
              <a:rPr lang="es-ES" sz="1333" dirty="0">
                <a:solidFill>
                  <a:srgbClr val="FF0000"/>
                </a:solidFill>
              </a:rPr>
              <a:t>32.58%</a:t>
            </a:r>
            <a:r>
              <a:rPr lang="es-ES" sz="1333" dirty="0"/>
              <a:t>) atenciones de 01 a 04 años, 16,758 (</a:t>
            </a:r>
            <a:r>
              <a:rPr lang="es-ES" sz="1333" dirty="0">
                <a:solidFill>
                  <a:srgbClr val="FF0000"/>
                </a:solidFill>
              </a:rPr>
              <a:t>56.10%</a:t>
            </a:r>
            <a:r>
              <a:rPr lang="es-ES" sz="1333" dirty="0"/>
              <a:t>) y 249 de 60 años a más (</a:t>
            </a:r>
            <a:r>
              <a:rPr lang="es-ES" sz="1333" dirty="0">
                <a:solidFill>
                  <a:srgbClr val="FF0000"/>
                </a:solidFill>
              </a:rPr>
              <a:t>0.85%</a:t>
            </a:r>
            <a:r>
              <a:rPr lang="es-ES" sz="1333" dirty="0"/>
              <a:t>) atenciones de 05 a más años. La curva de los casos de EDA Acuosa se mantiene oscilante en zona de </a:t>
            </a:r>
            <a:r>
              <a:rPr lang="es-ES" sz="1333" dirty="0">
                <a:solidFill>
                  <a:srgbClr val="FF0000"/>
                </a:solidFill>
              </a:rPr>
              <a:t>EPIDEMIA</a:t>
            </a:r>
            <a:r>
              <a:rPr lang="es-ES" sz="1333" dirty="0"/>
              <a:t>. Se reporta 10 fallecidos de EDA Acuosa, 05 procedentes del distrito de Andoas y 01 del distrito de Morona ambos de la provincia del Datem del Marañón, 04 del distrito de Lagunas de la provincia de Alto Amazonas.</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18 - 2024)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323385" y="5148350"/>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a:extLst>
              <a:ext uri="{FF2B5EF4-FFF2-40B4-BE49-F238E27FC236}">
                <a16:creationId xmlns:a16="http://schemas.microsoft.com/office/drawing/2014/main" id="{AF793CEA-281B-4FEB-97D3-2447A11F8C47}"/>
              </a:ext>
            </a:extLst>
          </p:cNvPr>
          <p:cNvPicPr>
            <a:picLocks noChangeAspect="1"/>
          </p:cNvPicPr>
          <p:nvPr/>
        </p:nvPicPr>
        <p:blipFill>
          <a:blip r:embed="rId3"/>
          <a:stretch>
            <a:fillRect/>
          </a:stretch>
        </p:blipFill>
        <p:spPr>
          <a:xfrm>
            <a:off x="323385" y="707320"/>
            <a:ext cx="3345366" cy="4477997"/>
          </a:xfrm>
          <a:prstGeom prst="rect">
            <a:avLst/>
          </a:prstGeom>
        </p:spPr>
      </p:pic>
      <p:pic>
        <p:nvPicPr>
          <p:cNvPr id="5" name="Imagen 4">
            <a:extLst>
              <a:ext uri="{FF2B5EF4-FFF2-40B4-BE49-F238E27FC236}">
                <a16:creationId xmlns:a16="http://schemas.microsoft.com/office/drawing/2014/main" id="{47DBE208-F56D-4338-B71F-2691978F2F08}"/>
              </a:ext>
            </a:extLst>
          </p:cNvPr>
          <p:cNvPicPr>
            <a:picLocks noChangeAspect="1"/>
          </p:cNvPicPr>
          <p:nvPr/>
        </p:nvPicPr>
        <p:blipFill>
          <a:blip r:embed="rId4"/>
          <a:stretch>
            <a:fillRect/>
          </a:stretch>
        </p:blipFill>
        <p:spPr>
          <a:xfrm>
            <a:off x="3850887" y="981307"/>
            <a:ext cx="8341112" cy="4393321"/>
          </a:xfrm>
          <a:prstGeom prst="rect">
            <a:avLst/>
          </a:prstGeom>
        </p:spPr>
      </p:pic>
    </p:spTree>
    <p:extLst>
      <p:ext uri="{BB962C8B-B14F-4D97-AF65-F5344CB8AC3E}">
        <p14:creationId xmlns:p14="http://schemas.microsoft.com/office/powerpoint/2010/main" val="245258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Vivax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01 - 18 - 2024 )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4584752" y="6657803"/>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10347601" y="999458"/>
            <a:ext cx="1736245" cy="526297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Hasta la SE 18-2024. en 41  distritos se ha reportado   7,988 casos de Malaria Vivax, el </a:t>
            </a:r>
            <a:r>
              <a:rPr lang="es-MX" sz="1400" b="1" dirty="0">
                <a:solidFill>
                  <a:srgbClr val="FF0000"/>
                </a:solidFill>
                <a:latin typeface="Arial" panose="020B0604020202020204" pitchFamily="34" charset="0"/>
                <a:cs typeface="Arial" panose="020B0604020202020204" pitchFamily="34" charset="0"/>
              </a:rPr>
              <a:t>78.70% </a:t>
            </a:r>
            <a:r>
              <a:rPr lang="es-MX" sz="1400" b="1" dirty="0">
                <a:latin typeface="Arial" panose="020B0604020202020204" pitchFamily="34" charset="0"/>
                <a:cs typeface="Arial" panose="020B0604020202020204" pitchFamily="34" charset="0"/>
              </a:rPr>
              <a:t>de casos se concentra en 11 distritos, siendo los 3 distritos principales:  Yavarí (</a:t>
            </a:r>
            <a:r>
              <a:rPr lang="es-MX" sz="1400" b="1" dirty="0">
                <a:solidFill>
                  <a:srgbClr val="FF0000"/>
                </a:solidFill>
                <a:latin typeface="Arial" panose="020B0604020202020204" pitchFamily="34" charset="0"/>
                <a:cs typeface="Arial" panose="020B0604020202020204" pitchFamily="34" charset="0"/>
              </a:rPr>
              <a:t>15.22%</a:t>
            </a:r>
            <a:r>
              <a:rPr lang="es-MX" sz="1400" b="1" dirty="0">
                <a:latin typeface="Arial" panose="020B0604020202020204" pitchFamily="34" charset="0"/>
                <a:cs typeface="Arial" panose="020B0604020202020204" pitchFamily="34" charset="0"/>
              </a:rPr>
              <a:t>), Ramón Castilla (</a:t>
            </a:r>
            <a:r>
              <a:rPr lang="es-MX" sz="1400" b="1" dirty="0">
                <a:solidFill>
                  <a:srgbClr val="FF0000"/>
                </a:solidFill>
                <a:latin typeface="Arial" panose="020B0604020202020204" pitchFamily="34" charset="0"/>
                <a:cs typeface="Arial" panose="020B0604020202020204" pitchFamily="34" charset="0"/>
              </a:rPr>
              <a:t>10.83%</a:t>
            </a:r>
            <a:r>
              <a:rPr lang="es-MX" sz="1400" b="1" dirty="0">
                <a:latin typeface="Arial" panose="020B0604020202020204" pitchFamily="34" charset="0"/>
                <a:cs typeface="Arial" panose="020B0604020202020204" pitchFamily="34" charset="0"/>
              </a:rPr>
              <a:t>) y Andoas (</a:t>
            </a:r>
            <a:r>
              <a:rPr lang="es-MX" sz="1400" b="1" dirty="0">
                <a:solidFill>
                  <a:srgbClr val="FF0000"/>
                </a:solidFill>
                <a:latin typeface="Arial" panose="020B0604020202020204" pitchFamily="34" charset="0"/>
                <a:cs typeface="Arial" panose="020B0604020202020204" pitchFamily="34" charset="0"/>
              </a:rPr>
              <a:t>9.58%</a:t>
            </a:r>
            <a:r>
              <a:rPr lang="es-MX" sz="1400" b="1" dirty="0">
                <a:latin typeface="Arial" panose="020B0604020202020204" pitchFamily="34" charset="0"/>
                <a:cs typeface="Arial" panose="020B0604020202020204" pitchFamily="34" charset="0"/>
              </a:rPr>
              <a:t>) .En el 2023 en el mismo periodo se han reportado 5,893 casos de malaria Vivax, 2,095 casos menos que en el presente año 2024. </a:t>
            </a:r>
          </a:p>
        </p:txBody>
      </p:sp>
      <p:sp>
        <p:nvSpPr>
          <p:cNvPr id="14" name="CuadroTexto 13">
            <a:extLst>
              <a:ext uri="{FF2B5EF4-FFF2-40B4-BE49-F238E27FC236}">
                <a16:creationId xmlns:a16="http://schemas.microsoft.com/office/drawing/2014/main" id="{7B2A0F1F-9DA8-4BB4-BD8D-2FCDBA72F30B}"/>
              </a:ext>
            </a:extLst>
          </p:cNvPr>
          <p:cNvSpPr txBox="1"/>
          <p:nvPr/>
        </p:nvSpPr>
        <p:spPr>
          <a:xfrm>
            <a:off x="172553" y="4330773"/>
            <a:ext cx="2467044" cy="2292935"/>
          </a:xfrm>
          <a:prstGeom prst="rect">
            <a:avLst/>
          </a:prstGeom>
          <a:solidFill>
            <a:schemeClr val="accent1">
              <a:lumMod val="20000"/>
              <a:lumOff val="80000"/>
            </a:schemeClr>
          </a:solidFill>
          <a:ln>
            <a:solidFill>
              <a:schemeClr val="tx1"/>
            </a:solidFill>
          </a:ln>
        </p:spPr>
        <p:txBody>
          <a:bodyPr wrap="square">
            <a:spAutoFit/>
          </a:bodyPr>
          <a:lstStyle/>
          <a:p>
            <a:pPr algn="just"/>
            <a:r>
              <a:rPr lang="es-MX" sz="1300" b="1" dirty="0">
                <a:latin typeface="Arial" panose="020B0604020202020204" pitchFamily="34" charset="0"/>
                <a:cs typeface="Arial" panose="020B0604020202020204" pitchFamily="34" charset="0"/>
              </a:rPr>
              <a:t>Según el mapa de riesgo de malaria P. Vivax nos presenta, 6 distritos de muy alto riesgo (</a:t>
            </a:r>
            <a:r>
              <a:rPr lang="es-MX" sz="1300" b="1" dirty="0">
                <a:solidFill>
                  <a:srgbClr val="FF0000"/>
                </a:solidFill>
                <a:latin typeface="Arial" panose="020B0604020202020204" pitchFamily="34" charset="0"/>
                <a:cs typeface="Arial" panose="020B0604020202020204" pitchFamily="34" charset="0"/>
              </a:rPr>
              <a:t>El Tigre, Yavarí, Alto Nanay,  Pastaza, Soplin y Yaquerana</a:t>
            </a:r>
            <a:r>
              <a:rPr lang="es-MX" sz="1300" b="1" dirty="0">
                <a:latin typeface="Arial" panose="020B0604020202020204" pitchFamily="34" charset="0"/>
                <a:cs typeface="Arial" panose="020B0604020202020204" pitchFamily="34" charset="0"/>
              </a:rPr>
              <a:t>), 9 distritos de alto riesgo  y 14 distritos de mediano riesgo y 12 distritos de bajo riesgo y 12 distritos sin riesgo de transmisión. </a:t>
            </a:r>
            <a:endParaRPr lang="es-MX" sz="1300" dirty="0"/>
          </a:p>
        </p:txBody>
      </p:sp>
      <p:pic>
        <p:nvPicPr>
          <p:cNvPr id="2" name="Imagen 1">
            <a:extLst>
              <a:ext uri="{FF2B5EF4-FFF2-40B4-BE49-F238E27FC236}">
                <a16:creationId xmlns:a16="http://schemas.microsoft.com/office/drawing/2014/main" id="{6BF53248-B08F-4813-B25C-12989924D576}"/>
              </a:ext>
            </a:extLst>
          </p:cNvPr>
          <p:cNvPicPr>
            <a:picLocks noChangeAspect="1"/>
          </p:cNvPicPr>
          <p:nvPr/>
        </p:nvPicPr>
        <p:blipFill>
          <a:blip r:embed="rId3"/>
          <a:stretch>
            <a:fillRect/>
          </a:stretch>
        </p:blipFill>
        <p:spPr>
          <a:xfrm>
            <a:off x="142174" y="1016990"/>
            <a:ext cx="2497424" cy="3317356"/>
          </a:xfrm>
          <a:prstGeom prst="rect">
            <a:avLst/>
          </a:prstGeom>
        </p:spPr>
      </p:pic>
      <p:pic>
        <p:nvPicPr>
          <p:cNvPr id="7" name="Imagen 6">
            <a:extLst>
              <a:ext uri="{FF2B5EF4-FFF2-40B4-BE49-F238E27FC236}">
                <a16:creationId xmlns:a16="http://schemas.microsoft.com/office/drawing/2014/main" id="{56955555-9D82-4173-8AB6-B17D1B1CB477}"/>
              </a:ext>
            </a:extLst>
          </p:cNvPr>
          <p:cNvPicPr>
            <a:picLocks noChangeAspect="1"/>
          </p:cNvPicPr>
          <p:nvPr/>
        </p:nvPicPr>
        <p:blipFill>
          <a:blip r:embed="rId4"/>
          <a:stretch>
            <a:fillRect/>
          </a:stretch>
        </p:blipFill>
        <p:spPr>
          <a:xfrm>
            <a:off x="2758832" y="999458"/>
            <a:ext cx="7554750" cy="5656818"/>
          </a:xfrm>
          <a:prstGeom prst="rect">
            <a:avLst/>
          </a:prstGeom>
        </p:spPr>
      </p:pic>
    </p:spTree>
    <p:extLst>
      <p:ext uri="{BB962C8B-B14F-4D97-AF65-F5344CB8AC3E}">
        <p14:creationId xmlns:p14="http://schemas.microsoft.com/office/powerpoint/2010/main" val="1266462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261181"/>
            <a:ext cx="12097406" cy="1712841"/>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En la S.E. 18-2024, se han notificado 1,648 atenciones por Diarrea Disentérica, de los cuales 173 (</a:t>
            </a:r>
            <a:r>
              <a:rPr lang="es-PE" sz="1333" dirty="0">
                <a:solidFill>
                  <a:srgbClr val="FF0000"/>
                </a:solidFill>
                <a:effectLst/>
                <a:latin typeface="Arial" panose="020B0604020202020204" pitchFamily="34" charset="0"/>
                <a:cs typeface="Arial" panose="020B0604020202020204" pitchFamily="34" charset="0"/>
              </a:rPr>
              <a:t>10.49%</a:t>
            </a:r>
            <a:r>
              <a:rPr lang="es-PE" sz="1333" dirty="0">
                <a:effectLst/>
                <a:latin typeface="Arial" panose="020B0604020202020204" pitchFamily="34" charset="0"/>
                <a:cs typeface="Arial" panose="020B0604020202020204" pitchFamily="34" charset="0"/>
              </a:rPr>
              <a:t>) atenciones corresponde a &lt;1 año, 546 (</a:t>
            </a:r>
            <a:r>
              <a:rPr lang="es-PE" sz="1333" dirty="0">
                <a:solidFill>
                  <a:srgbClr val="FF0000"/>
                </a:solidFill>
                <a:effectLst/>
                <a:latin typeface="Arial" panose="020B0604020202020204" pitchFamily="34" charset="0"/>
                <a:cs typeface="Arial" panose="020B0604020202020204" pitchFamily="34" charset="0"/>
              </a:rPr>
              <a:t>33.13%) </a:t>
            </a:r>
            <a:r>
              <a:rPr lang="es-PE" sz="1333" dirty="0">
                <a:effectLst/>
                <a:latin typeface="Arial" panose="020B0604020202020204" pitchFamily="34" charset="0"/>
                <a:cs typeface="Arial" panose="020B0604020202020204" pitchFamily="34" charset="0"/>
              </a:rPr>
              <a:t>atenciones de 1 a 4 años, 917 atenciones de 5 a 59 años (</a:t>
            </a:r>
            <a:r>
              <a:rPr lang="es-PE" sz="1333" dirty="0">
                <a:solidFill>
                  <a:srgbClr val="FF0000"/>
                </a:solidFill>
                <a:effectLst/>
                <a:latin typeface="Arial" panose="020B0604020202020204" pitchFamily="34" charset="0"/>
                <a:cs typeface="Arial" panose="020B0604020202020204" pitchFamily="34" charset="0"/>
              </a:rPr>
              <a:t>55.64%</a:t>
            </a:r>
            <a:r>
              <a:rPr lang="es-PE" sz="1333" dirty="0">
                <a:effectLst/>
                <a:latin typeface="Arial" panose="020B0604020202020204" pitchFamily="34" charset="0"/>
                <a:cs typeface="Arial" panose="020B0604020202020204" pitchFamily="34" charset="0"/>
              </a:rPr>
              <a:t>) y 12 atenciones de 60 años a más (</a:t>
            </a:r>
            <a:r>
              <a:rPr lang="es-PE" sz="1333" dirty="0">
                <a:solidFill>
                  <a:srgbClr val="FF0000"/>
                </a:solidFill>
                <a:effectLst/>
                <a:latin typeface="Arial" panose="020B0604020202020204" pitchFamily="34" charset="0"/>
                <a:cs typeface="Arial" panose="020B0604020202020204" pitchFamily="34" charset="0"/>
              </a:rPr>
              <a:t>0.74%</a:t>
            </a:r>
            <a:r>
              <a:rPr lang="es-PE" sz="1333" dirty="0">
                <a:effectLst/>
                <a:latin typeface="Arial" panose="020B0604020202020204" pitchFamily="34" charset="0"/>
                <a:cs typeface="Arial" panose="020B0604020202020204" pitchFamily="34" charset="0"/>
              </a:rPr>
              <a:t>). Según el Canal Endémico, en el año 2023, los casos se ubicaron principalmente en Zona Alarma. Hasta la SE18-2024, los casos se ubican entre las zonas</a:t>
            </a:r>
            <a:r>
              <a:rPr lang="es-PE" sz="1333" dirty="0">
                <a:solidFill>
                  <a:srgbClr val="FF0000"/>
                </a:solidFill>
                <a:effectLst/>
                <a:latin typeface="Arial" panose="020B0604020202020204" pitchFamily="34" charset="0"/>
                <a:cs typeface="Arial" panose="020B0604020202020204" pitchFamily="34" charset="0"/>
              </a:rPr>
              <a:t> de Alarma y Seguridad.</a:t>
            </a:r>
            <a:endParaRPr lang="es-PE" sz="1333" dirty="0">
              <a:effectLst/>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01 distrito se encuentra en alto riesgo (Teniente Manuel Clavero), 38 distritos se encuentran como distritos de bajo riesgo y 5 en mediano riesgo.</a:t>
            </a:r>
            <a:r>
              <a:rPr lang="es-ES" sz="1333" dirty="0"/>
              <a:t> </a:t>
            </a:r>
            <a:r>
              <a:rPr lang="es-ES" sz="1333" dirty="0">
                <a:effectLst/>
                <a:latin typeface="Arial" panose="020B0604020202020204" pitchFamily="34" charset="0"/>
                <a:cs typeface="Arial" panose="020B0604020202020204" pitchFamily="34" charset="0"/>
              </a:rPr>
              <a:t>Se reporta 03 fallecidos de EDA Disentérica, 01 procedente de lagunas ,01 de distrito de jeberos Provincia de Alto Amazonas y 1 del distrito Andoas, provincia Datem del Marañón, los 03 fallecidos son menores de 5 años.</a:t>
            </a:r>
          </a:p>
          <a:p>
            <a:pPr marL="272183" indent="-272183">
              <a:buFont typeface="Arial" panose="020B0604020202020204" pitchFamily="34" charset="0"/>
              <a:buChar char="•"/>
            </a:pP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18 - 2024)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10596" y="5051572"/>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3" name="Imagen 2">
            <a:extLst>
              <a:ext uri="{FF2B5EF4-FFF2-40B4-BE49-F238E27FC236}">
                <a16:creationId xmlns:a16="http://schemas.microsoft.com/office/drawing/2014/main" id="{E5BC03EA-5F48-4B14-BD89-D3A6CFDBF498}"/>
              </a:ext>
            </a:extLst>
          </p:cNvPr>
          <p:cNvPicPr>
            <a:picLocks noChangeAspect="1"/>
          </p:cNvPicPr>
          <p:nvPr/>
        </p:nvPicPr>
        <p:blipFill>
          <a:blip r:embed="rId3"/>
          <a:stretch>
            <a:fillRect/>
          </a:stretch>
        </p:blipFill>
        <p:spPr>
          <a:xfrm>
            <a:off x="353555" y="817647"/>
            <a:ext cx="3347280" cy="3880694"/>
          </a:xfrm>
          <a:prstGeom prst="rect">
            <a:avLst/>
          </a:prstGeom>
        </p:spPr>
      </p:pic>
      <p:pic>
        <p:nvPicPr>
          <p:cNvPr id="5" name="Imagen 4">
            <a:extLst>
              <a:ext uri="{FF2B5EF4-FFF2-40B4-BE49-F238E27FC236}">
                <a16:creationId xmlns:a16="http://schemas.microsoft.com/office/drawing/2014/main" id="{54968967-5944-47B8-A573-F550A295C5E1}"/>
              </a:ext>
            </a:extLst>
          </p:cNvPr>
          <p:cNvPicPr>
            <a:picLocks noChangeAspect="1"/>
          </p:cNvPicPr>
          <p:nvPr/>
        </p:nvPicPr>
        <p:blipFill>
          <a:blip r:embed="rId4"/>
          <a:stretch>
            <a:fillRect/>
          </a:stretch>
        </p:blipFill>
        <p:spPr>
          <a:xfrm>
            <a:off x="3700835" y="817647"/>
            <a:ext cx="8275575" cy="4613911"/>
          </a:xfrm>
          <a:prstGeom prst="rect">
            <a:avLst/>
          </a:prstGeom>
        </p:spPr>
      </p:pic>
    </p:spTree>
    <p:extLst>
      <p:ext uri="{BB962C8B-B14F-4D97-AF65-F5344CB8AC3E}">
        <p14:creationId xmlns:p14="http://schemas.microsoft.com/office/powerpoint/2010/main" val="37901996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a16="http://schemas.microsoft.com/office/drawing/2014/main"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a16="http://schemas.microsoft.com/office/drawing/2014/main"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18-2024</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a16="http://schemas.microsoft.com/office/drawing/2014/main"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a16="http://schemas.microsoft.com/office/drawing/2014/main"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a16="http://schemas.microsoft.com/office/drawing/2014/main"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a16="http://schemas.microsoft.com/office/drawing/2014/main"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08/05/2024</a:t>
            </a:r>
          </a:p>
        </p:txBody>
      </p:sp>
      <p:pic>
        <p:nvPicPr>
          <p:cNvPr id="15" name="Imagen 14">
            <a:extLst>
              <a:ext uri="{FF2B5EF4-FFF2-40B4-BE49-F238E27FC236}">
                <a16:creationId xmlns:a16="http://schemas.microsoft.com/office/drawing/2014/main"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4245750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07 – 18 DEL 2024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8" name="Imagen 7">
            <a:extLst>
              <a:ext uri="{FF2B5EF4-FFF2-40B4-BE49-F238E27FC236}">
                <a16:creationId xmlns:a16="http://schemas.microsoft.com/office/drawing/2014/main" id="{5831C80F-73C4-49DE-95A7-01FB99431C50}"/>
              </a:ext>
            </a:extLst>
          </p:cNvPr>
          <p:cNvPicPr>
            <a:picLocks noChangeAspect="1"/>
          </p:cNvPicPr>
          <p:nvPr/>
        </p:nvPicPr>
        <p:blipFill>
          <a:blip r:embed="rId4"/>
          <a:stretch>
            <a:fillRect/>
          </a:stretch>
        </p:blipFill>
        <p:spPr>
          <a:xfrm>
            <a:off x="146268" y="1611972"/>
            <a:ext cx="11858625" cy="5145730"/>
          </a:xfrm>
          <a:prstGeom prst="rect">
            <a:avLst/>
          </a:prstGeom>
        </p:spPr>
      </p:pic>
    </p:spTree>
    <p:extLst>
      <p:ext uri="{BB962C8B-B14F-4D97-AF65-F5344CB8AC3E}">
        <p14:creationId xmlns:p14="http://schemas.microsoft.com/office/powerpoint/2010/main" val="1068545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07 – 18 DEL 2024(PRUEBAS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3" name="Imagen 2">
            <a:extLst>
              <a:ext uri="{FF2B5EF4-FFF2-40B4-BE49-F238E27FC236}">
                <a16:creationId xmlns:a16="http://schemas.microsoft.com/office/drawing/2014/main" id="{6632F175-876C-4754-9567-A2B64C3DD806}"/>
              </a:ext>
            </a:extLst>
          </p:cNvPr>
          <p:cNvPicPr>
            <a:picLocks noChangeAspect="1"/>
          </p:cNvPicPr>
          <p:nvPr/>
        </p:nvPicPr>
        <p:blipFill>
          <a:blip r:embed="rId4"/>
          <a:stretch>
            <a:fillRect/>
          </a:stretch>
        </p:blipFill>
        <p:spPr>
          <a:xfrm>
            <a:off x="166687" y="1638865"/>
            <a:ext cx="11858625" cy="5139569"/>
          </a:xfrm>
          <a:prstGeom prst="rect">
            <a:avLst/>
          </a:prstGeom>
        </p:spPr>
      </p:pic>
    </p:spTree>
    <p:extLst>
      <p:ext uri="{BB962C8B-B14F-4D97-AF65-F5344CB8AC3E}">
        <p14:creationId xmlns:p14="http://schemas.microsoft.com/office/powerpoint/2010/main" val="3864258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08/05/2024</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id="{CC95C9EC-B5C7-4104-B01D-3D985A1A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2" name="Imagen 1">
            <a:extLst>
              <a:ext uri="{FF2B5EF4-FFF2-40B4-BE49-F238E27FC236}">
                <a16:creationId xmlns:a16="http://schemas.microsoft.com/office/drawing/2014/main" id="{E896B19A-AAF8-4A46-A2E7-285610B8391B}"/>
              </a:ext>
            </a:extLst>
          </p:cNvPr>
          <p:cNvPicPr>
            <a:picLocks noChangeAspect="1"/>
          </p:cNvPicPr>
          <p:nvPr/>
        </p:nvPicPr>
        <p:blipFill>
          <a:blip r:embed="rId4"/>
          <a:stretch>
            <a:fillRect/>
          </a:stretch>
        </p:blipFill>
        <p:spPr>
          <a:xfrm>
            <a:off x="267719" y="2514520"/>
            <a:ext cx="11656562" cy="1828959"/>
          </a:xfrm>
          <a:prstGeom prst="rect">
            <a:avLst/>
          </a:prstGeom>
        </p:spPr>
      </p:pic>
    </p:spTree>
    <p:extLst>
      <p:ext uri="{BB962C8B-B14F-4D97-AF65-F5344CB8AC3E}">
        <p14:creationId xmlns:p14="http://schemas.microsoft.com/office/powerpoint/2010/main" val="1931429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30-52 DEL 2023 y SEM 07 - 18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5C988B1E-E250-4982-AC5A-F9BFBB7E625D}"/>
              </a:ext>
            </a:extLst>
          </p:cNvPr>
          <p:cNvSpPr/>
          <p:nvPr/>
        </p:nvSpPr>
        <p:spPr>
          <a:xfrm>
            <a:off x="3913606" y="6150552"/>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a:t>
            </a:r>
            <a:r>
              <a:rPr lang="es-ES" sz="1400" b="1" dirty="0">
                <a:solidFill>
                  <a:srgbClr val="FF0000"/>
                </a:solidFill>
                <a:latin typeface="Tahoma" panose="020B0604030504040204" pitchFamily="34" charset="0"/>
              </a:rPr>
              <a:t>0</a:t>
            </a:r>
            <a:endParaRPr lang="es-PE" sz="1400" dirty="0">
              <a:solidFill>
                <a:srgbClr val="FF0000"/>
              </a:solidFill>
            </a:endParaRPr>
          </a:p>
        </p:txBody>
      </p:sp>
      <p:pic>
        <p:nvPicPr>
          <p:cNvPr id="2" name="Imagen 1">
            <a:extLst>
              <a:ext uri="{FF2B5EF4-FFF2-40B4-BE49-F238E27FC236}">
                <a16:creationId xmlns:a16="http://schemas.microsoft.com/office/drawing/2014/main" id="{0F3F2F94-32FF-4724-82FD-8FA617CDAFB5}"/>
              </a:ext>
            </a:extLst>
          </p:cNvPr>
          <p:cNvPicPr>
            <a:picLocks noChangeAspect="1"/>
          </p:cNvPicPr>
          <p:nvPr/>
        </p:nvPicPr>
        <p:blipFill>
          <a:blip r:embed="rId4"/>
          <a:stretch>
            <a:fillRect/>
          </a:stretch>
        </p:blipFill>
        <p:spPr>
          <a:xfrm>
            <a:off x="0" y="2040193"/>
            <a:ext cx="12192000" cy="2777613"/>
          </a:xfrm>
          <a:prstGeom prst="rect">
            <a:avLst/>
          </a:prstGeom>
        </p:spPr>
      </p:pic>
    </p:spTree>
    <p:extLst>
      <p:ext uri="{BB962C8B-B14F-4D97-AF65-F5344CB8AC3E}">
        <p14:creationId xmlns:p14="http://schemas.microsoft.com/office/powerpoint/2010/main" val="3542659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SEM 01-52 AÑO 2023 Y SEM 07 – 18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id="{3FFB0FF5-BE88-4C9C-A950-1269448D6E34}"/>
              </a:ext>
            </a:extLst>
          </p:cNvPr>
          <p:cNvPicPr>
            <a:picLocks noChangeAspect="1"/>
          </p:cNvPicPr>
          <p:nvPr/>
        </p:nvPicPr>
        <p:blipFill>
          <a:blip r:embed="rId3"/>
          <a:stretch>
            <a:fillRect/>
          </a:stretch>
        </p:blipFill>
        <p:spPr>
          <a:xfrm>
            <a:off x="954741" y="1879070"/>
            <a:ext cx="11102582" cy="4720602"/>
          </a:xfrm>
          <a:prstGeom prst="rect">
            <a:avLst/>
          </a:prstGeom>
        </p:spPr>
      </p:pic>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4" y="5810806"/>
            <a:ext cx="933449" cy="933449"/>
          </a:xfrm>
          <a:prstGeom prst="rect">
            <a:avLst/>
          </a:prstGeom>
        </p:spPr>
      </p:pic>
    </p:spTree>
    <p:extLst>
      <p:ext uri="{BB962C8B-B14F-4D97-AF65-F5344CB8AC3E}">
        <p14:creationId xmlns:p14="http://schemas.microsoft.com/office/powerpoint/2010/main" val="2632373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08/05/2024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9" name="Rectángulo: esquinas redondeadas 8">
            <a:extLst>
              <a:ext uri="{FF2B5EF4-FFF2-40B4-BE49-F238E27FC236}">
                <a16:creationId xmlns:a16="http://schemas.microsoft.com/office/drawing/2014/main" id="{1C6A36B9-4033-4339-8999-A833CB460DF5}"/>
              </a:ext>
            </a:extLst>
          </p:cNvPr>
          <p:cNvSpPr/>
          <p:nvPr/>
        </p:nvSpPr>
        <p:spPr>
          <a:xfrm>
            <a:off x="8653568" y="3662077"/>
            <a:ext cx="3157432" cy="423217"/>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FALLECIDOS 2024  : </a:t>
            </a:r>
            <a:r>
              <a:rPr lang="es-ES" sz="1400" b="1" dirty="0">
                <a:solidFill>
                  <a:srgbClr val="FF0000"/>
                </a:solidFill>
                <a:latin typeface="Tahoma" panose="020B0604030504040204" pitchFamily="34" charset="0"/>
              </a:rPr>
              <a:t>5</a:t>
            </a:r>
            <a:endParaRPr lang="es-PE" sz="1400" dirty="0">
              <a:solidFill>
                <a:srgbClr val="FF0000"/>
              </a:solidFill>
            </a:endParaRPr>
          </a:p>
        </p:txBody>
      </p:sp>
      <p:graphicFrame>
        <p:nvGraphicFramePr>
          <p:cNvPr id="2" name="Tabla 1">
            <a:extLst>
              <a:ext uri="{FF2B5EF4-FFF2-40B4-BE49-F238E27FC236}">
                <a16:creationId xmlns:a16="http://schemas.microsoft.com/office/drawing/2014/main" id="{E1E161A8-925D-4978-8236-15DDBBFDA546}"/>
              </a:ext>
            </a:extLst>
          </p:cNvPr>
          <p:cNvGraphicFramePr>
            <a:graphicFrameLocks noGrp="1"/>
          </p:cNvGraphicFramePr>
          <p:nvPr/>
        </p:nvGraphicFramePr>
        <p:xfrm>
          <a:off x="1142150" y="1649046"/>
          <a:ext cx="3474238" cy="5132555"/>
        </p:xfrm>
        <a:graphic>
          <a:graphicData uri="http://schemas.openxmlformats.org/drawingml/2006/table">
            <a:tbl>
              <a:tblPr/>
              <a:tblGrid>
                <a:gridCol w="2575023">
                  <a:extLst>
                    <a:ext uri="{9D8B030D-6E8A-4147-A177-3AD203B41FA5}">
                      <a16:colId xmlns:a16="http://schemas.microsoft.com/office/drawing/2014/main" val="3930547123"/>
                    </a:ext>
                  </a:extLst>
                </a:gridCol>
                <a:gridCol w="899215">
                  <a:extLst>
                    <a:ext uri="{9D8B030D-6E8A-4147-A177-3AD203B41FA5}">
                      <a16:colId xmlns:a16="http://schemas.microsoft.com/office/drawing/2014/main" val="4122236693"/>
                    </a:ext>
                  </a:extLst>
                </a:gridCol>
              </a:tblGrid>
              <a:tr h="255755">
                <a:tc>
                  <a:txBody>
                    <a:bodyPr/>
                    <a:lstStyle/>
                    <a:p>
                      <a:pPr algn="ctr" rtl="0" fontAlgn="ctr"/>
                      <a:r>
                        <a:rPr lang="es-419" sz="1000" b="1" i="0" u="none" strike="noStrike" dirty="0">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419" sz="1000" b="1" i="0" u="none" strike="noStrike">
                          <a:solidFill>
                            <a:srgbClr val="000000"/>
                          </a:solidFill>
                          <a:effectLst/>
                          <a:latin typeface="Tahoma" panose="020B0604030504040204" pitchFamily="34"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19884984"/>
                  </a:ext>
                </a:extLst>
              </a:tr>
              <a:tr h="142443">
                <a:tc>
                  <a:txBody>
                    <a:bodyPr/>
                    <a:lstStyle/>
                    <a:p>
                      <a:pPr algn="l" rtl="0" fontAlgn="b"/>
                      <a:r>
                        <a:rPr lang="es-419" sz="1000" b="1" i="0" u="none" strike="noStrike">
                          <a:solidFill>
                            <a:srgbClr val="000000"/>
                          </a:solidFill>
                          <a:effectLst/>
                          <a:latin typeface="Tahoma" panose="020B0604030504040204" pitchFamily="34"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4093883370"/>
                  </a:ext>
                </a:extLst>
              </a:tr>
              <a:tr h="142443">
                <a:tc>
                  <a:txBody>
                    <a:bodyPr/>
                    <a:lstStyle/>
                    <a:p>
                      <a:pPr algn="l" rtl="0" fontAlgn="b"/>
                      <a:r>
                        <a:rPr lang="es-419" sz="1000" b="0" i="0" u="none" strike="noStrike" dirty="0">
                          <a:solidFill>
                            <a:srgbClr val="000000"/>
                          </a:solidFill>
                          <a:effectLst/>
                          <a:latin typeface="Tahoma" panose="020B0604030504040204" pitchFamily="34" charset="0"/>
                        </a:rPr>
                        <a:t>160201 - YURIMAGUAS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6965275"/>
                  </a:ext>
                </a:extLst>
              </a:tr>
              <a:tr h="142443">
                <a:tc>
                  <a:txBody>
                    <a:bodyPr/>
                    <a:lstStyle/>
                    <a:p>
                      <a:pPr algn="l" rtl="0" fontAlgn="b"/>
                      <a:r>
                        <a:rPr lang="es-419" sz="1000" b="0" i="0" u="none" strike="noStrike">
                          <a:solidFill>
                            <a:srgbClr val="000000"/>
                          </a:solidFill>
                          <a:effectLst/>
                          <a:latin typeface="Tahoma" panose="020B0604030504040204" pitchFamily="34" charset="0"/>
                        </a:rPr>
                        <a:t>160202 - BALSAPUERTO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7216642"/>
                  </a:ext>
                </a:extLst>
              </a:tr>
              <a:tr h="142443">
                <a:tc>
                  <a:txBody>
                    <a:bodyPr/>
                    <a:lstStyle/>
                    <a:p>
                      <a:pPr algn="l" rtl="0" fontAlgn="b"/>
                      <a:r>
                        <a:rPr lang="es-419" sz="1000" b="0" i="0" u="none" strike="noStrike">
                          <a:solidFill>
                            <a:srgbClr val="000000"/>
                          </a:solidFill>
                          <a:effectLst/>
                          <a:latin typeface="Tahoma" panose="020B0604030504040204" pitchFamily="34" charset="0"/>
                        </a:rPr>
                        <a:t>160205 - JEBEROS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479"/>
                  </a:ext>
                </a:extLst>
              </a:tr>
              <a:tr h="142443">
                <a:tc>
                  <a:txBody>
                    <a:bodyPr/>
                    <a:lstStyle/>
                    <a:p>
                      <a:pPr algn="l" rtl="0" fontAlgn="b"/>
                      <a:r>
                        <a:rPr lang="es-419" sz="1000" b="0" i="0" u="none" strike="noStrike">
                          <a:solidFill>
                            <a:srgbClr val="000000"/>
                          </a:solidFill>
                          <a:effectLst/>
                          <a:latin typeface="Tahoma" panose="020B0604030504040204" pitchFamily="34" charset="0"/>
                        </a:rPr>
                        <a:t>160206 - LAGUNAS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8224618"/>
                  </a:ext>
                </a:extLst>
              </a:tr>
              <a:tr h="142443">
                <a:tc>
                  <a:txBody>
                    <a:bodyPr/>
                    <a:lstStyle/>
                    <a:p>
                      <a:pPr algn="l" rtl="0" fontAlgn="b"/>
                      <a:r>
                        <a:rPr lang="es-419" sz="1000" b="0" i="0" u="none" strike="noStrike">
                          <a:solidFill>
                            <a:srgbClr val="000000"/>
                          </a:solidFill>
                          <a:effectLst/>
                          <a:latin typeface="Tahoma" panose="020B0604030504040204" pitchFamily="34" charset="0"/>
                        </a:rPr>
                        <a:t>160210 - SANTA CRUZ</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115245"/>
                  </a:ext>
                </a:extLst>
              </a:tr>
              <a:tr h="142443">
                <a:tc>
                  <a:txBody>
                    <a:bodyPr/>
                    <a:lstStyle/>
                    <a:p>
                      <a:pPr algn="l" rtl="0" fontAlgn="b"/>
                      <a:r>
                        <a:rPr lang="es-419" sz="1000" b="0" i="0" u="none" strike="noStrike">
                          <a:solidFill>
                            <a:srgbClr val="000000"/>
                          </a:solidFill>
                          <a:effectLst/>
                          <a:latin typeface="Tahoma" panose="020B0604030504040204" pitchFamily="34" charset="0"/>
                        </a:rPr>
                        <a:t>160211 - TENIENTE CESAR LOPEZ ROJAS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657785"/>
                  </a:ext>
                </a:extLst>
              </a:tr>
              <a:tr h="142443">
                <a:tc>
                  <a:txBody>
                    <a:bodyPr/>
                    <a:lstStyle/>
                    <a:p>
                      <a:pPr algn="l" rtl="0" fontAlgn="b"/>
                      <a:r>
                        <a:rPr lang="es-419" sz="1000" b="1" i="0" u="none" strike="noStrike">
                          <a:solidFill>
                            <a:srgbClr val="000000"/>
                          </a:solidFill>
                          <a:effectLst/>
                          <a:latin typeface="Tahoma" panose="020B0604030504040204" pitchFamily="34"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2430506874"/>
                  </a:ext>
                </a:extLst>
              </a:tr>
              <a:tr h="142443">
                <a:tc>
                  <a:txBody>
                    <a:bodyPr/>
                    <a:lstStyle/>
                    <a:p>
                      <a:pPr algn="l" rtl="0" fontAlgn="b"/>
                      <a:r>
                        <a:rPr lang="es-419" sz="1000" b="0" i="0" u="none" strike="noStrike">
                          <a:solidFill>
                            <a:srgbClr val="000000"/>
                          </a:solidFill>
                          <a:effectLst/>
                          <a:latin typeface="Tahoma" panose="020B0604030504040204" pitchFamily="34" charset="0"/>
                        </a:rPr>
                        <a:t>160701 - BARRANCA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387923"/>
                  </a:ext>
                </a:extLst>
              </a:tr>
              <a:tr h="142443">
                <a:tc>
                  <a:txBody>
                    <a:bodyPr/>
                    <a:lstStyle/>
                    <a:p>
                      <a:pPr algn="l" rtl="0" fontAlgn="b"/>
                      <a:r>
                        <a:rPr lang="es-419" sz="1000" b="0" i="0" u="none" strike="noStrike">
                          <a:solidFill>
                            <a:srgbClr val="000000"/>
                          </a:solidFill>
                          <a:effectLst/>
                          <a:latin typeface="Tahoma" panose="020B0604030504040204" pitchFamily="34" charset="0"/>
                        </a:rPr>
                        <a:t>160702 - CAHUAPANAS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430548"/>
                  </a:ext>
                </a:extLst>
              </a:tr>
              <a:tr h="142443">
                <a:tc>
                  <a:txBody>
                    <a:bodyPr/>
                    <a:lstStyle/>
                    <a:p>
                      <a:pPr algn="l" rtl="0" fontAlgn="b"/>
                      <a:r>
                        <a:rPr lang="es-419" sz="1000" b="0" i="0" u="none" strike="noStrike">
                          <a:solidFill>
                            <a:srgbClr val="000000"/>
                          </a:solidFill>
                          <a:effectLst/>
                          <a:latin typeface="Tahoma" panose="020B0604030504040204" pitchFamily="34" charset="0"/>
                        </a:rPr>
                        <a:t>160703 - MANSERICHE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284233"/>
                  </a:ext>
                </a:extLst>
              </a:tr>
              <a:tr h="142443">
                <a:tc>
                  <a:txBody>
                    <a:bodyPr/>
                    <a:lstStyle/>
                    <a:p>
                      <a:pPr algn="l" rtl="0" fontAlgn="b"/>
                      <a:r>
                        <a:rPr lang="es-419" sz="1000" b="0" i="0" u="none" strike="noStrike">
                          <a:solidFill>
                            <a:srgbClr val="000000"/>
                          </a:solidFill>
                          <a:effectLst/>
                          <a:latin typeface="Tahoma" panose="020B0604030504040204" pitchFamily="34" charset="0"/>
                        </a:rPr>
                        <a:t>160704 - MORONA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364645"/>
                  </a:ext>
                </a:extLst>
              </a:tr>
              <a:tr h="142443">
                <a:tc>
                  <a:txBody>
                    <a:bodyPr/>
                    <a:lstStyle/>
                    <a:p>
                      <a:pPr algn="l" rtl="0" fontAlgn="b"/>
                      <a:r>
                        <a:rPr lang="es-419" sz="1000" b="0" i="0" u="none" strike="noStrike">
                          <a:solidFill>
                            <a:srgbClr val="000000"/>
                          </a:solidFill>
                          <a:effectLst/>
                          <a:latin typeface="Tahoma" panose="020B0604030504040204" pitchFamily="34" charset="0"/>
                        </a:rPr>
                        <a:t>160705 - PASTAZA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928190"/>
                  </a:ext>
                </a:extLst>
              </a:tr>
              <a:tr h="142443">
                <a:tc>
                  <a:txBody>
                    <a:bodyPr/>
                    <a:lstStyle/>
                    <a:p>
                      <a:pPr algn="l" rtl="0" fontAlgn="b"/>
                      <a:r>
                        <a:rPr lang="es-419" sz="1000" b="0" i="0" u="none" strike="noStrike">
                          <a:solidFill>
                            <a:srgbClr val="000000"/>
                          </a:solidFill>
                          <a:effectLst/>
                          <a:latin typeface="Tahoma" panose="020B0604030504040204" pitchFamily="34" charset="0"/>
                        </a:rPr>
                        <a:t>160706 - ANDOAS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479032"/>
                  </a:ext>
                </a:extLst>
              </a:tr>
              <a:tr h="142443">
                <a:tc>
                  <a:txBody>
                    <a:bodyPr/>
                    <a:lstStyle/>
                    <a:p>
                      <a:pPr algn="l" rtl="0" fontAlgn="b"/>
                      <a:r>
                        <a:rPr lang="es-419" sz="1000" b="1" i="0" u="none" strike="noStrike">
                          <a:solidFill>
                            <a:srgbClr val="000000"/>
                          </a:solidFill>
                          <a:effectLst/>
                          <a:latin typeface="Tahoma" panose="020B0604030504040204" pitchFamily="34"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720448402"/>
                  </a:ext>
                </a:extLst>
              </a:tr>
              <a:tr h="142443">
                <a:tc>
                  <a:txBody>
                    <a:bodyPr/>
                    <a:lstStyle/>
                    <a:p>
                      <a:pPr algn="l" rtl="0" fontAlgn="b"/>
                      <a:r>
                        <a:rPr lang="es-419" sz="1000" b="0" i="0" u="none" strike="noStrike">
                          <a:solidFill>
                            <a:srgbClr val="000000"/>
                          </a:solidFill>
                          <a:effectLst/>
                          <a:latin typeface="Tahoma" panose="020B0604030504040204" pitchFamily="34" charset="0"/>
                        </a:rPr>
                        <a:t>160301 - NAUTA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9335447"/>
                  </a:ext>
                </a:extLst>
              </a:tr>
              <a:tr h="142443">
                <a:tc>
                  <a:txBody>
                    <a:bodyPr/>
                    <a:lstStyle/>
                    <a:p>
                      <a:pPr algn="l" rtl="0" fontAlgn="b"/>
                      <a:r>
                        <a:rPr lang="es-419" sz="1000" b="0" i="0" u="none" strike="noStrike">
                          <a:solidFill>
                            <a:srgbClr val="000000"/>
                          </a:solidFill>
                          <a:effectLst/>
                          <a:latin typeface="Tahoma" panose="020B0604030504040204" pitchFamily="34" charset="0"/>
                        </a:rPr>
                        <a:t>160302 - PARINARI</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612824"/>
                  </a:ext>
                </a:extLst>
              </a:tr>
              <a:tr h="142443">
                <a:tc>
                  <a:txBody>
                    <a:bodyPr/>
                    <a:lstStyle/>
                    <a:p>
                      <a:pPr algn="l" rtl="0" fontAlgn="b"/>
                      <a:r>
                        <a:rPr lang="es-419" sz="1000" b="0" i="0" u="none" strike="noStrike">
                          <a:solidFill>
                            <a:srgbClr val="000000"/>
                          </a:solidFill>
                          <a:effectLst/>
                          <a:latin typeface="Tahoma" panose="020B0604030504040204" pitchFamily="34" charset="0"/>
                        </a:rPr>
                        <a:t>160303 - TIGRE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891921"/>
                  </a:ext>
                </a:extLst>
              </a:tr>
              <a:tr h="142443">
                <a:tc>
                  <a:txBody>
                    <a:bodyPr/>
                    <a:lstStyle/>
                    <a:p>
                      <a:pPr algn="l" rtl="0" fontAlgn="b"/>
                      <a:r>
                        <a:rPr lang="es-419" sz="1000" b="0" i="0" u="none" strike="noStrike">
                          <a:solidFill>
                            <a:srgbClr val="000000"/>
                          </a:solidFill>
                          <a:effectLst/>
                          <a:latin typeface="Tahoma" panose="020B0604030504040204" pitchFamily="34" charset="0"/>
                        </a:rPr>
                        <a:t>160304 - TROMPETEROS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34182"/>
                  </a:ext>
                </a:extLst>
              </a:tr>
              <a:tr h="142443">
                <a:tc>
                  <a:txBody>
                    <a:bodyPr/>
                    <a:lstStyle/>
                    <a:p>
                      <a:pPr algn="l" rtl="0" fontAlgn="b"/>
                      <a:r>
                        <a:rPr lang="es-419" sz="1000" b="0" i="0" u="none" strike="noStrike">
                          <a:solidFill>
                            <a:srgbClr val="000000"/>
                          </a:solidFill>
                          <a:effectLst/>
                          <a:latin typeface="Tahoma" panose="020B0604030504040204" pitchFamily="34" charset="0"/>
                        </a:rPr>
                        <a:t>160305 - URARINAS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29470"/>
                  </a:ext>
                </a:extLst>
              </a:tr>
              <a:tr h="142443">
                <a:tc>
                  <a:txBody>
                    <a:bodyPr/>
                    <a:lstStyle/>
                    <a:p>
                      <a:pPr algn="l" rtl="0" fontAlgn="b"/>
                      <a:r>
                        <a:rPr lang="es-419" sz="1000" b="1" i="0" u="none" strike="noStrike">
                          <a:solidFill>
                            <a:srgbClr val="000000"/>
                          </a:solidFill>
                          <a:effectLst/>
                          <a:latin typeface="Tahoma" panose="020B0604030504040204" pitchFamily="34"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006164832"/>
                  </a:ext>
                </a:extLst>
              </a:tr>
              <a:tr h="142443">
                <a:tc>
                  <a:txBody>
                    <a:bodyPr/>
                    <a:lstStyle/>
                    <a:p>
                      <a:pPr algn="l" rtl="0" fontAlgn="b"/>
                      <a:r>
                        <a:rPr lang="es-419" sz="1000" b="0" i="0" u="none" strike="noStrike">
                          <a:solidFill>
                            <a:srgbClr val="000000"/>
                          </a:solidFill>
                          <a:effectLst/>
                          <a:latin typeface="Tahoma" panose="020B0604030504040204" pitchFamily="34" charset="0"/>
                        </a:rPr>
                        <a:t>160101 - IQUITOS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945368265"/>
                  </a:ext>
                </a:extLst>
              </a:tr>
              <a:tr h="142443">
                <a:tc>
                  <a:txBody>
                    <a:bodyPr/>
                    <a:lstStyle/>
                    <a:p>
                      <a:pPr algn="l" rtl="0" fontAlgn="b"/>
                      <a:r>
                        <a:rPr lang="es-419" sz="1000" b="0" i="0" u="none" strike="noStrike">
                          <a:solidFill>
                            <a:srgbClr val="000000"/>
                          </a:solidFill>
                          <a:effectLst/>
                          <a:latin typeface="Tahoma" panose="020B0604030504040204" pitchFamily="34" charset="0"/>
                        </a:rPr>
                        <a:t>160102 - ALTO NANAY</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546419"/>
                  </a:ext>
                </a:extLst>
              </a:tr>
              <a:tr h="142443">
                <a:tc>
                  <a:txBody>
                    <a:bodyPr/>
                    <a:lstStyle/>
                    <a:p>
                      <a:pPr algn="l" rtl="0" fontAlgn="b"/>
                      <a:r>
                        <a:rPr lang="es-419" sz="1000" b="0" i="0" u="none" strike="noStrike">
                          <a:solidFill>
                            <a:srgbClr val="000000"/>
                          </a:solidFill>
                          <a:effectLst/>
                          <a:latin typeface="Tahoma" panose="020B0604030504040204" pitchFamily="34" charset="0"/>
                        </a:rPr>
                        <a:t>160103 - FERNANDO LORES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2330192"/>
                  </a:ext>
                </a:extLst>
              </a:tr>
              <a:tr h="142443">
                <a:tc>
                  <a:txBody>
                    <a:bodyPr/>
                    <a:lstStyle/>
                    <a:p>
                      <a:pPr algn="l" rtl="0" fontAlgn="b"/>
                      <a:r>
                        <a:rPr lang="es-419" sz="1000" b="0" i="0" u="none" strike="noStrike">
                          <a:solidFill>
                            <a:srgbClr val="000000"/>
                          </a:solidFill>
                          <a:effectLst/>
                          <a:latin typeface="Tahoma" panose="020B0604030504040204" pitchFamily="34" charset="0"/>
                        </a:rPr>
                        <a:t>160104 - INDIANA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14399"/>
                  </a:ext>
                </a:extLst>
              </a:tr>
              <a:tr h="142443">
                <a:tc>
                  <a:txBody>
                    <a:bodyPr/>
                    <a:lstStyle/>
                    <a:p>
                      <a:pPr algn="l" rtl="0" fontAlgn="b"/>
                      <a:r>
                        <a:rPr lang="es-419" sz="1000" b="0" i="0" u="none" strike="noStrike">
                          <a:solidFill>
                            <a:srgbClr val="000000"/>
                          </a:solidFill>
                          <a:effectLst/>
                          <a:latin typeface="Tahoma" panose="020B0604030504040204" pitchFamily="34" charset="0"/>
                        </a:rPr>
                        <a:t>160105 - LAS AMAZONAS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5187365"/>
                  </a:ext>
                </a:extLst>
              </a:tr>
              <a:tr h="142443">
                <a:tc>
                  <a:txBody>
                    <a:bodyPr/>
                    <a:lstStyle/>
                    <a:p>
                      <a:pPr algn="l" rtl="0" fontAlgn="b"/>
                      <a:r>
                        <a:rPr lang="es-419" sz="1000" b="0" i="0" u="none" strike="noStrike">
                          <a:solidFill>
                            <a:srgbClr val="000000"/>
                          </a:solidFill>
                          <a:effectLst/>
                          <a:latin typeface="Tahoma" panose="020B0604030504040204" pitchFamily="34" charset="0"/>
                        </a:rPr>
                        <a:t>160106 - MAZAN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7718683"/>
                  </a:ext>
                </a:extLst>
              </a:tr>
              <a:tr h="142443">
                <a:tc>
                  <a:txBody>
                    <a:bodyPr/>
                    <a:lstStyle/>
                    <a:p>
                      <a:pPr algn="l" rtl="0" fontAlgn="b"/>
                      <a:r>
                        <a:rPr lang="es-419" sz="1000" b="0" i="0" u="none" strike="noStrike">
                          <a:solidFill>
                            <a:srgbClr val="000000"/>
                          </a:solidFill>
                          <a:effectLst/>
                          <a:latin typeface="Tahoma" panose="020B0604030504040204" pitchFamily="34" charset="0"/>
                        </a:rPr>
                        <a:t>160107 - NAPO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56503"/>
                  </a:ext>
                </a:extLst>
              </a:tr>
              <a:tr h="142443">
                <a:tc>
                  <a:txBody>
                    <a:bodyPr/>
                    <a:lstStyle/>
                    <a:p>
                      <a:pPr algn="l" rtl="0" fontAlgn="b"/>
                      <a:r>
                        <a:rPr lang="es-419" sz="1000" b="0" i="0" u="none" strike="noStrike">
                          <a:solidFill>
                            <a:srgbClr val="000000"/>
                          </a:solidFill>
                          <a:effectLst/>
                          <a:latin typeface="Tahoma" panose="020B0604030504040204" pitchFamily="34" charset="0"/>
                        </a:rPr>
                        <a:t>160108 - PUNCHANA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332061279"/>
                  </a:ext>
                </a:extLst>
              </a:tr>
              <a:tr h="142443">
                <a:tc>
                  <a:txBody>
                    <a:bodyPr/>
                    <a:lstStyle/>
                    <a:p>
                      <a:pPr algn="l" rtl="0" fontAlgn="b"/>
                      <a:r>
                        <a:rPr lang="es-419" sz="1000" b="0" i="0" u="none" strike="noStrike">
                          <a:solidFill>
                            <a:srgbClr val="000000"/>
                          </a:solidFill>
                          <a:effectLst/>
                          <a:latin typeface="Tahoma" panose="020B0604030504040204" pitchFamily="34" charset="0"/>
                        </a:rPr>
                        <a:t>160110 - TORRES CAUSANA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434507"/>
                  </a:ext>
                </a:extLst>
              </a:tr>
              <a:tr h="142443">
                <a:tc>
                  <a:txBody>
                    <a:bodyPr/>
                    <a:lstStyle/>
                    <a:p>
                      <a:pPr algn="l" rtl="0" fontAlgn="b"/>
                      <a:r>
                        <a:rPr lang="es-419" sz="1000" b="0" i="0" u="none" strike="noStrike">
                          <a:solidFill>
                            <a:srgbClr val="000000"/>
                          </a:solidFill>
                          <a:effectLst/>
                          <a:latin typeface="Tahoma" panose="020B0604030504040204" pitchFamily="34" charset="0"/>
                        </a:rPr>
                        <a:t>160112 - BELEN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673191423"/>
                  </a:ext>
                </a:extLst>
              </a:tr>
              <a:tr h="142443">
                <a:tc>
                  <a:txBody>
                    <a:bodyPr/>
                    <a:lstStyle/>
                    <a:p>
                      <a:pPr algn="l" rtl="0" fontAlgn="b"/>
                      <a:r>
                        <a:rPr lang="es-419" sz="1000" b="0" i="0" u="none" strike="noStrike">
                          <a:solidFill>
                            <a:srgbClr val="000000"/>
                          </a:solidFill>
                          <a:effectLst/>
                          <a:latin typeface="Tahoma" panose="020B0604030504040204" pitchFamily="34" charset="0"/>
                        </a:rPr>
                        <a:t>160113 - SAN JUAN BAUTISTA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dirty="0">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331292"/>
                  </a:ext>
                </a:extLst>
              </a:tr>
            </a:tbl>
          </a:graphicData>
        </a:graphic>
      </p:graphicFrame>
      <p:pic>
        <p:nvPicPr>
          <p:cNvPr id="11" name="Imagen 10">
            <a:extLst>
              <a:ext uri="{FF2B5EF4-FFF2-40B4-BE49-F238E27FC236}">
                <a16:creationId xmlns:a16="http://schemas.microsoft.com/office/drawing/2014/main" id="{A9DC4018-925F-4009-80B6-9DFC4412AA4F}"/>
              </a:ext>
            </a:extLst>
          </p:cNvPr>
          <p:cNvPicPr>
            <a:picLocks noChangeAspect="1"/>
          </p:cNvPicPr>
          <p:nvPr/>
        </p:nvPicPr>
        <p:blipFill>
          <a:blip r:embed="rId4"/>
          <a:stretch>
            <a:fillRect/>
          </a:stretch>
        </p:blipFill>
        <p:spPr>
          <a:xfrm>
            <a:off x="4834280" y="1649045"/>
            <a:ext cx="3474238" cy="5003879"/>
          </a:xfrm>
          <a:prstGeom prst="rect">
            <a:avLst/>
          </a:prstGeom>
        </p:spPr>
      </p:pic>
    </p:spTree>
    <p:extLst>
      <p:ext uri="{BB962C8B-B14F-4D97-AF65-F5344CB8AC3E}">
        <p14:creationId xmlns:p14="http://schemas.microsoft.com/office/powerpoint/2010/main" val="4203710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08/05/2024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2024: 5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3,661</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id="{1C6A36B9-4033-4339-8999-A833CB460DF5}"/>
              </a:ext>
            </a:extLst>
          </p:cNvPr>
          <p:cNvSpPr/>
          <p:nvPr/>
        </p:nvSpPr>
        <p:spPr>
          <a:xfrm>
            <a:off x="3805518" y="1710966"/>
            <a:ext cx="4206987"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2020-2021-2022-2023-2024  : </a:t>
            </a:r>
            <a:r>
              <a:rPr lang="es-ES" sz="1400" b="1" dirty="0">
                <a:solidFill>
                  <a:srgbClr val="FF0000"/>
                </a:solidFill>
                <a:latin typeface="Tahoma" panose="020B0604030504040204" pitchFamily="34" charset="0"/>
              </a:rPr>
              <a:t>3,661</a:t>
            </a:r>
            <a:endParaRPr lang="es-PE" sz="1400" dirty="0">
              <a:solidFill>
                <a:srgbClr val="FF0000"/>
              </a:solidFill>
            </a:endParaRPr>
          </a:p>
        </p:txBody>
      </p:sp>
    </p:spTree>
    <p:extLst>
      <p:ext uri="{BB962C8B-B14F-4D97-AF65-F5344CB8AC3E}">
        <p14:creationId xmlns:p14="http://schemas.microsoft.com/office/powerpoint/2010/main" val="4223450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753693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37532" y="66906"/>
            <a:ext cx="11916935"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01 - 18 - 2024 )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41188" y="5550213"/>
            <a:ext cx="12109623" cy="11964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35" b="1" dirty="0">
                <a:latin typeface="Arial" panose="020B0604020202020204" pitchFamily="34" charset="0"/>
                <a:cs typeface="Arial" panose="020B0604020202020204" pitchFamily="34" charset="0"/>
              </a:rPr>
              <a:t>Hasta la S.E. 18 - 2024 se han reportado 1,854 casos de Malaria Falciparum, 5 distritos concentran el </a:t>
            </a:r>
            <a:r>
              <a:rPr lang="es-ES" sz="1435" b="1" dirty="0">
                <a:solidFill>
                  <a:srgbClr val="FF0000"/>
                </a:solidFill>
                <a:latin typeface="Arial" panose="020B0604020202020204" pitchFamily="34" charset="0"/>
                <a:cs typeface="Arial" panose="020B0604020202020204" pitchFamily="34" charset="0"/>
              </a:rPr>
              <a:t>84.52%</a:t>
            </a:r>
            <a:r>
              <a:rPr lang="es-ES" sz="1435" b="1" dirty="0">
                <a:latin typeface="Arial" panose="020B0604020202020204" pitchFamily="34" charset="0"/>
                <a:cs typeface="Arial" panose="020B0604020202020204" pitchFamily="34" charset="0"/>
              </a:rPr>
              <a:t> de los casos, los distritos que mayor casos reportan son: Andoas (25.84%), Pastaza (17.91%), Tigre (15.16%), Yavarí (15.05%) y Urarinas (10.57%). Existe un incremento del 72.30% de los casos de malaria falciparum con respecto al mismo periodo 2023 (778 casos más)</a:t>
            </a:r>
            <a:endParaRPr lang="es-ES" sz="1435" b="1" i="1" dirty="0">
              <a:latin typeface="Arial" panose="020B0604020202020204" pitchFamily="34" charset="0"/>
              <a:cs typeface="Arial" panose="020B0604020202020204" pitchFamily="34" charset="0"/>
            </a:endParaRPr>
          </a:p>
          <a:p>
            <a:pPr algn="just"/>
            <a:r>
              <a:rPr lang="es-ES" sz="1435" b="1" dirty="0">
                <a:latin typeface="Arial" panose="020B0604020202020204" pitchFamily="34" charset="0"/>
                <a:cs typeface="Arial" panose="020B0604020202020204" pitchFamily="34" charset="0"/>
              </a:rPr>
              <a:t>Según el mapa de riesgo de la SE 18-2024, 06 distritos se encuentran en Alto Riesgo de transmisión de malaria falciparum (Pastaza, Andoas, Trompeteros, Tigre , Yavarí y Urarinas).</a:t>
            </a:r>
            <a:endParaRPr lang="es-PE" sz="1435"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5741523" y="5296018"/>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3" name="Imagen 2">
            <a:extLst>
              <a:ext uri="{FF2B5EF4-FFF2-40B4-BE49-F238E27FC236}">
                <a16:creationId xmlns:a16="http://schemas.microsoft.com/office/drawing/2014/main" id="{E5B3F2C8-7FD0-4645-8FBB-75F05EBED322}"/>
              </a:ext>
            </a:extLst>
          </p:cNvPr>
          <p:cNvPicPr>
            <a:picLocks noChangeAspect="1"/>
          </p:cNvPicPr>
          <p:nvPr/>
        </p:nvPicPr>
        <p:blipFill>
          <a:blip r:embed="rId3"/>
          <a:stretch>
            <a:fillRect/>
          </a:stretch>
        </p:blipFill>
        <p:spPr>
          <a:xfrm>
            <a:off x="137532" y="1027518"/>
            <a:ext cx="3290584" cy="4140904"/>
          </a:xfrm>
          <a:prstGeom prst="rect">
            <a:avLst/>
          </a:prstGeom>
        </p:spPr>
      </p:pic>
      <p:pic>
        <p:nvPicPr>
          <p:cNvPr id="7" name="Imagen 6">
            <a:extLst>
              <a:ext uri="{FF2B5EF4-FFF2-40B4-BE49-F238E27FC236}">
                <a16:creationId xmlns:a16="http://schemas.microsoft.com/office/drawing/2014/main" id="{BC277D6E-99F2-4C58-BCFD-3284A4455677}"/>
              </a:ext>
            </a:extLst>
          </p:cNvPr>
          <p:cNvPicPr>
            <a:picLocks noChangeAspect="1"/>
          </p:cNvPicPr>
          <p:nvPr/>
        </p:nvPicPr>
        <p:blipFill>
          <a:blip r:embed="rId4"/>
          <a:stretch>
            <a:fillRect/>
          </a:stretch>
        </p:blipFill>
        <p:spPr>
          <a:xfrm>
            <a:off x="3615071" y="919416"/>
            <a:ext cx="8503193" cy="4584884"/>
          </a:xfrm>
          <a:prstGeom prst="rect">
            <a:avLst/>
          </a:prstGeom>
        </p:spPr>
      </p:pic>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18- 2024</a:t>
            </a:r>
          </a:p>
        </p:txBody>
      </p:sp>
      <p:sp>
        <p:nvSpPr>
          <p:cNvPr id="7" name="1 CuadroTexto"/>
          <p:cNvSpPr txBox="1"/>
          <p:nvPr/>
        </p:nvSpPr>
        <p:spPr>
          <a:xfrm>
            <a:off x="73570" y="5806289"/>
            <a:ext cx="12192000" cy="79598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 18 - 2024, Loreto reporta: 8 distritos de Muy Alto riesgo (Yavarí,  Yaquerana, Alto Nanay, Pastaza, Soplín, Tigre, y Andoas), 7 distritos de Alto riesgo, 14 de Mediano riesgo y 14 de bajo riesgo de transmisión de malaria. El TIA regional es de 9.41 casos x 1,000 hab, estratificado como de Mediano riesgo.</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0" y="5611299"/>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a:extLst>
              <a:ext uri="{FF2B5EF4-FFF2-40B4-BE49-F238E27FC236}">
                <a16:creationId xmlns:a16="http://schemas.microsoft.com/office/drawing/2014/main" id="{764E4898-B13C-4121-8727-30DB6E080EA6}"/>
              </a:ext>
            </a:extLst>
          </p:cNvPr>
          <p:cNvPicPr>
            <a:picLocks noChangeAspect="1"/>
          </p:cNvPicPr>
          <p:nvPr/>
        </p:nvPicPr>
        <p:blipFill>
          <a:blip r:embed="rId3"/>
          <a:stretch>
            <a:fillRect/>
          </a:stretch>
        </p:blipFill>
        <p:spPr>
          <a:xfrm>
            <a:off x="80793" y="847934"/>
            <a:ext cx="6088777" cy="4800600"/>
          </a:xfrm>
          <a:prstGeom prst="rect">
            <a:avLst/>
          </a:prstGeom>
          <a:ln>
            <a:solidFill>
              <a:schemeClr val="tx1"/>
            </a:solidFill>
          </a:ln>
        </p:spPr>
      </p:pic>
      <p:pic>
        <p:nvPicPr>
          <p:cNvPr id="4" name="Imagen 3">
            <a:extLst>
              <a:ext uri="{FF2B5EF4-FFF2-40B4-BE49-F238E27FC236}">
                <a16:creationId xmlns:a16="http://schemas.microsoft.com/office/drawing/2014/main" id="{EEF8A580-4570-458A-A1CC-9CA780BEA2A8}"/>
              </a:ext>
            </a:extLst>
          </p:cNvPr>
          <p:cNvPicPr>
            <a:picLocks noChangeAspect="1"/>
          </p:cNvPicPr>
          <p:nvPr/>
        </p:nvPicPr>
        <p:blipFill>
          <a:blip r:embed="rId4"/>
          <a:stretch>
            <a:fillRect/>
          </a:stretch>
        </p:blipFill>
        <p:spPr>
          <a:xfrm>
            <a:off x="6253655" y="837424"/>
            <a:ext cx="5822731" cy="4800600"/>
          </a:xfrm>
          <a:prstGeom prst="rect">
            <a:avLst/>
          </a:prstGeom>
          <a:ln>
            <a:solidFill>
              <a:schemeClr val="tx1"/>
            </a:solidFill>
          </a:ln>
        </p:spPr>
      </p:pic>
    </p:spTree>
    <p:extLst>
      <p:ext uri="{BB962C8B-B14F-4D97-AF65-F5344CB8AC3E}">
        <p14:creationId xmlns:p14="http://schemas.microsoft.com/office/powerpoint/2010/main" val="1143473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4516</TotalTime>
  <Words>5955</Words>
  <Application>Microsoft Office PowerPoint</Application>
  <PresentationFormat>Panorámica</PresentationFormat>
  <Paragraphs>448</Paragraphs>
  <Slides>79</Slides>
  <Notes>20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79</vt:i4>
      </vt:variant>
    </vt:vector>
  </HeadingPairs>
  <TitlesOfParts>
    <vt:vector size="90" baseType="lpstr">
      <vt:lpstr>Algerian</vt:lpstr>
      <vt:lpstr>Arial</vt:lpstr>
      <vt:lpstr>Arial Black</vt:lpstr>
      <vt:lpstr>Calibri</vt:lpstr>
      <vt:lpstr>Calibri Light</vt:lpstr>
      <vt:lpstr>Century Gothic</vt:lpstr>
      <vt:lpstr>Georgia</vt:lpstr>
      <vt:lpstr>Tahoma</vt:lpstr>
      <vt:lpstr>Wingdings</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DEL VECTOR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Presentación de PowerPoint</vt:lpstr>
      <vt:lpstr>Presentación de PowerPoint</vt:lpstr>
      <vt:lpstr>OROPUCHE</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Juana Elvira</cp:lastModifiedBy>
  <cp:revision>281</cp:revision>
  <dcterms:created xsi:type="dcterms:W3CDTF">2024-04-16T19:26:49Z</dcterms:created>
  <dcterms:modified xsi:type="dcterms:W3CDTF">2024-05-10T21:18:43Z</dcterms:modified>
</cp:coreProperties>
</file>